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7920038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39" d="100"/>
          <a:sy n="139" d="100"/>
        </p:scale>
        <p:origin x="137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03" y="883861"/>
            <a:ext cx="6732032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005" y="2836605"/>
            <a:ext cx="5940029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21.11.2022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4796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21.11.2022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0435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67778" y="287536"/>
            <a:ext cx="1707758" cy="4576822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4503" y="287536"/>
            <a:ext cx="5024274" cy="4576822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21.11.2022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5541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21.11.2022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9985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378" y="1346420"/>
            <a:ext cx="6831033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378" y="3614203"/>
            <a:ext cx="6831033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/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21.11.2022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0318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503" y="1437680"/>
            <a:ext cx="3366016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9519" y="1437680"/>
            <a:ext cx="3366016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21.11.2022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8263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287537"/>
            <a:ext cx="6831033" cy="104388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5535" y="1323916"/>
            <a:ext cx="335054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5535" y="1972747"/>
            <a:ext cx="3350547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9520" y="1323916"/>
            <a:ext cx="3367048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9520" y="1972747"/>
            <a:ext cx="3367048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21.11.2022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6229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21.11.2022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495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21.11.2022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10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360045"/>
            <a:ext cx="2554418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7048" y="777598"/>
            <a:ext cx="4009519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4" y="1620202"/>
            <a:ext cx="2554418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21.11.2022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8962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360045"/>
            <a:ext cx="2554418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7048" y="777598"/>
            <a:ext cx="4009519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4" y="1620202"/>
            <a:ext cx="2554418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21.11.2022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3388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4503" y="287537"/>
            <a:ext cx="6831033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503" y="1437680"/>
            <a:ext cx="6831033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4502" y="5005627"/>
            <a:ext cx="1782009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585A9-EC53-4DF8-99B3-3A6DC3B03516}" type="datetimeFigureOut">
              <a:rPr lang="de-DE" smtClean="0"/>
              <a:t>21.11.2022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3513" y="5005627"/>
            <a:ext cx="2673013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93527" y="5005627"/>
            <a:ext cx="1782009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1749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A194C707-3503-4C99-9138-97B8B34D2C8C}"/>
              </a:ext>
            </a:extLst>
          </p:cNvPr>
          <p:cNvGrpSpPr/>
          <p:nvPr/>
        </p:nvGrpSpPr>
        <p:grpSpPr>
          <a:xfrm>
            <a:off x="284731" y="174310"/>
            <a:ext cx="7253000" cy="5061029"/>
            <a:chOff x="1157681" y="1015067"/>
            <a:chExt cx="7253000" cy="506102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EC2ABE30-8E38-45E2-B3D3-B67A4B018CD7}"/>
                    </a:ext>
                  </a:extLst>
                </p:cNvPr>
                <p:cNvSpPr txBox="1"/>
                <p:nvPr/>
              </p:nvSpPr>
              <p:spPr>
                <a:xfrm>
                  <a:off x="4957171" y="2323191"/>
                  <a:ext cx="3453510" cy="9840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𝜉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:</m:t>
                        </m:r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→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𝒳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↦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𝜉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𝜔</m:t>
                            </m:r>
                          </m:e>
                        </m:d>
                        <m:r>
                          <a:rPr lang="de-DE" i="1">
                            <a:latin typeface="Cambria Math" panose="02040503050406030204" pitchFamily="18" charset="0"/>
                          </a:rPr>
                          <m:t>≔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de-DE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de-DE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b="0" i="1" smtClean="0">
                                          <a:latin typeface="Cambria Math" panose="02040503050406030204" pitchFamily="18" charset="0"/>
                                        </a:rPr>
                                        <m:t>𝜉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lang="de-DE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⋮</m:t>
                                  </m:r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de-DE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b="0" i="1" smtClean="0">
                                          <a:latin typeface="Cambria Math" panose="02040503050406030204" pitchFamily="18" charset="0"/>
                                        </a:rPr>
                                        <m:t>𝜉</m:t>
                                      </m:r>
                                    </m:e>
                                    <m:sub>
                                      <m:r>
                                        <a:rPr lang="de-DE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EC2ABE30-8E38-45E2-B3D3-B67A4B018C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57171" y="2323191"/>
                  <a:ext cx="3453510" cy="98405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feld 26">
                  <a:extLst>
                    <a:ext uri="{FF2B5EF4-FFF2-40B4-BE49-F238E27FC236}">
                      <a16:creationId xmlns:a16="http://schemas.microsoft.com/office/drawing/2014/main" id="{CD8C1320-AF35-4989-8534-4045AA3B5430}"/>
                    </a:ext>
                  </a:extLst>
                </p:cNvPr>
                <p:cNvSpPr txBox="1"/>
                <p:nvPr/>
              </p:nvSpPr>
              <p:spPr>
                <a:xfrm>
                  <a:off x="1896526" y="5662137"/>
                  <a:ext cx="4719946" cy="41395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  <m:d>
                              <m:dPr>
                                <m:ctrlPr>
                                  <a:rPr lang="de-DE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𝜉</m:t>
                                    </m:r>
                                  </m:e>
                                  <m:sup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  <m:d>
                                  <m:d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</m:d>
                              </m:e>
                            </m:d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  <m:d>
                              <m:dPr>
                                <m:ctrlPr>
                                  <a:rPr lang="de-DE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{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𝜔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∈</m:t>
                                </m:r>
                                <m:r>
                                  <m:rPr>
                                    <m:sty m:val="p"/>
                                  </m:rPr>
                                  <a:rPr lang="de-DE">
                                    <a:latin typeface="Cambria Math" panose="02040503050406030204" pitchFamily="18" charset="0"/>
                                  </a:rPr>
                                  <m:t>Ω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|</m:t>
                                </m:r>
                                <m:r>
                                  <a:rPr lang="de-DE" b="0" i="1" smtClean="0">
                                    <a:latin typeface="Cambria Math" panose="02040503050406030204" pitchFamily="18" charset="0"/>
                                  </a:rPr>
                                  <m:t>𝜉</m:t>
                                </m:r>
                                <m:d>
                                  <m:d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  <m:t>𝜔</m:t>
                                    </m:r>
                                  </m:e>
                                </m:d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∈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}</m:t>
                                </m:r>
                              </m:e>
                            </m:d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=: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𝜉</m:t>
                            </m:r>
                          </m:sub>
                        </m:sSub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27" name="Textfeld 26">
                  <a:extLst>
                    <a:ext uri="{FF2B5EF4-FFF2-40B4-BE49-F238E27FC236}">
                      <a16:creationId xmlns:a16="http://schemas.microsoft.com/office/drawing/2014/main" id="{CD8C1320-AF35-4989-8534-4045AA3B54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96526" y="5662137"/>
                  <a:ext cx="4719946" cy="413959"/>
                </a:xfrm>
                <a:prstGeom prst="rect">
                  <a:avLst/>
                </a:prstGeom>
                <a:blipFill>
                  <a:blip r:embed="rId3"/>
                  <a:stretch>
                    <a:fillRect b="-8824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2" name="Gruppieren 31">
              <a:extLst>
                <a:ext uri="{FF2B5EF4-FFF2-40B4-BE49-F238E27FC236}">
                  <a16:creationId xmlns:a16="http://schemas.microsoft.com/office/drawing/2014/main" id="{26F33949-4E24-4661-9748-49DD99F96FAB}"/>
                </a:ext>
              </a:extLst>
            </p:cNvPr>
            <p:cNvGrpSpPr/>
            <p:nvPr/>
          </p:nvGrpSpPr>
          <p:grpSpPr>
            <a:xfrm>
              <a:off x="1157681" y="1015067"/>
              <a:ext cx="3548543" cy="2122199"/>
              <a:chOff x="1157681" y="1409350"/>
              <a:chExt cx="3548543" cy="2122199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" name="Ellipse 3">
                    <a:extLst>
                      <a:ext uri="{FF2B5EF4-FFF2-40B4-BE49-F238E27FC236}">
                        <a16:creationId xmlns:a16="http://schemas.microsoft.com/office/drawing/2014/main" id="{4A6DFFB0-7027-4E50-B751-CCFE9DFE7F5B}"/>
                      </a:ext>
                    </a:extLst>
                  </p:cNvPr>
                  <p:cNvSpPr/>
                  <p:nvPr/>
                </p:nvSpPr>
                <p:spPr>
                  <a:xfrm>
                    <a:off x="1588608" y="1589930"/>
                    <a:ext cx="2631054" cy="165661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𝒳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4" name="Ellipse 3">
                    <a:extLst>
                      <a:ext uri="{FF2B5EF4-FFF2-40B4-BE49-F238E27FC236}">
                        <a16:creationId xmlns:a16="http://schemas.microsoft.com/office/drawing/2014/main" id="{4A6DFFB0-7027-4E50-B751-CCFE9DFE7F5B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88608" y="1589930"/>
                    <a:ext cx="2631054" cy="1656610"/>
                  </a:xfrm>
                  <a:prstGeom prst="ellipse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 w="9525"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feld 10">
                    <a:extLst>
                      <a:ext uri="{FF2B5EF4-FFF2-40B4-BE49-F238E27FC236}">
                        <a16:creationId xmlns:a16="http://schemas.microsoft.com/office/drawing/2014/main" id="{3200C8D8-F313-4BAE-838C-4128891B5F8E}"/>
                      </a:ext>
                    </a:extLst>
                  </p:cNvPr>
                  <p:cNvSpPr txBox="1"/>
                  <p:nvPr/>
                </p:nvSpPr>
                <p:spPr>
                  <a:xfrm>
                    <a:off x="1807104" y="1898214"/>
                    <a:ext cx="441146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de-DE" sz="2200">
                              <a:latin typeface="Cambria Math" panose="02040503050406030204" pitchFamily="18" charset="0"/>
                            </a:rPr>
                            <m:t>Ω</m:t>
                          </m:r>
                        </m:oMath>
                      </m:oMathPara>
                    </a14:m>
                    <a:endParaRPr lang="de-DE" sz="2200" dirty="0"/>
                  </a:p>
                </p:txBody>
              </p:sp>
            </mc:Choice>
            <mc:Fallback xmlns="">
              <p:sp>
                <p:nvSpPr>
                  <p:cNvPr id="11" name="Textfeld 10">
                    <a:extLst>
                      <a:ext uri="{FF2B5EF4-FFF2-40B4-BE49-F238E27FC236}">
                        <a16:creationId xmlns:a16="http://schemas.microsoft.com/office/drawing/2014/main" id="{3200C8D8-F313-4BAE-838C-4128891B5F8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07104" y="1898214"/>
                    <a:ext cx="441146" cy="430887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A73EDD6E-606C-4290-A696-0AB0118CE651}"/>
                  </a:ext>
                </a:extLst>
              </p:cNvPr>
              <p:cNvSpPr/>
              <p:nvPr/>
            </p:nvSpPr>
            <p:spPr>
              <a:xfrm>
                <a:off x="2248250" y="2396213"/>
                <a:ext cx="1208014" cy="601910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6" name="Textfeld 25">
                    <a:extLst>
                      <a:ext uri="{FF2B5EF4-FFF2-40B4-BE49-F238E27FC236}">
                        <a16:creationId xmlns:a16="http://schemas.microsoft.com/office/drawing/2014/main" id="{E0C8B1C0-8A2F-451E-AE7E-363917DD7250}"/>
                      </a:ext>
                    </a:extLst>
                  </p:cNvPr>
                  <p:cNvSpPr txBox="1"/>
                  <p:nvPr/>
                </p:nvSpPr>
                <p:spPr>
                  <a:xfrm>
                    <a:off x="2379499" y="2512502"/>
                    <a:ext cx="90730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de-DE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𝜉</m:t>
                              </m:r>
                            </m:e>
                            <m:sup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26" name="Textfeld 25">
                    <a:extLst>
                      <a:ext uri="{FF2B5EF4-FFF2-40B4-BE49-F238E27FC236}">
                        <a16:creationId xmlns:a16="http://schemas.microsoft.com/office/drawing/2014/main" id="{E0C8B1C0-8A2F-451E-AE7E-363917DD725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379499" y="2512502"/>
                    <a:ext cx="907300" cy="369332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13333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8" name="Rechteck: abgerundete Ecken 27">
                <a:extLst>
                  <a:ext uri="{FF2B5EF4-FFF2-40B4-BE49-F238E27FC236}">
                    <a16:creationId xmlns:a16="http://schemas.microsoft.com/office/drawing/2014/main" id="{B075BDD3-3957-4170-8218-3574E7808743}"/>
                  </a:ext>
                </a:extLst>
              </p:cNvPr>
              <p:cNvSpPr/>
              <p:nvPr/>
            </p:nvSpPr>
            <p:spPr>
              <a:xfrm>
                <a:off x="1157681" y="1409350"/>
                <a:ext cx="3548543" cy="2122199"/>
              </a:xfrm>
              <a:prstGeom prst="roundRect">
                <a:avLst/>
              </a:prstGeom>
              <a:noFill/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9" name="Textfeld 28">
                    <a:extLst>
                      <a:ext uri="{FF2B5EF4-FFF2-40B4-BE49-F238E27FC236}">
                        <a16:creationId xmlns:a16="http://schemas.microsoft.com/office/drawing/2014/main" id="{EF4FBB28-58A6-4808-8BC4-51ACAA2A7FF5}"/>
                      </a:ext>
                    </a:extLst>
                  </p:cNvPr>
                  <p:cNvSpPr txBox="1"/>
                  <p:nvPr/>
                </p:nvSpPr>
                <p:spPr>
                  <a:xfrm>
                    <a:off x="1157681" y="3070263"/>
                    <a:ext cx="113467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de-DE">
                              <a:latin typeface="Cambria Math" panose="02040503050406030204" pitchFamily="18" charset="0"/>
                            </a:rPr>
                            <m:t>Ω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𝒜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ℙ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29" name="Textfeld 28">
                    <a:extLst>
                      <a:ext uri="{FF2B5EF4-FFF2-40B4-BE49-F238E27FC236}">
                        <a16:creationId xmlns:a16="http://schemas.microsoft.com/office/drawing/2014/main" id="{EF4FBB28-58A6-4808-8BC4-51ACAA2A7FF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57681" y="3070263"/>
                    <a:ext cx="1134670" cy="36933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11475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30" name="Rechteck: abgerundete Ecken 29">
              <a:extLst>
                <a:ext uri="{FF2B5EF4-FFF2-40B4-BE49-F238E27FC236}">
                  <a16:creationId xmlns:a16="http://schemas.microsoft.com/office/drawing/2014/main" id="{FC8A7F43-1719-4A3D-875C-93BD3DF06A68}"/>
                </a:ext>
              </a:extLst>
            </p:cNvPr>
            <p:cNvSpPr/>
            <p:nvPr/>
          </p:nvSpPr>
          <p:spPr>
            <a:xfrm>
              <a:off x="4320330" y="3429001"/>
              <a:ext cx="2759978" cy="1923176"/>
            </a:xfrm>
            <a:prstGeom prst="roundRect">
              <a:avLst/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1" name="Textfeld 30">
                  <a:extLst>
                    <a:ext uri="{FF2B5EF4-FFF2-40B4-BE49-F238E27FC236}">
                      <a16:creationId xmlns:a16="http://schemas.microsoft.com/office/drawing/2014/main" id="{E2A70484-6869-43DC-8D73-5E0131F7504F}"/>
                    </a:ext>
                  </a:extLst>
                </p:cNvPr>
                <p:cNvSpPr txBox="1"/>
                <p:nvPr/>
              </p:nvSpPr>
              <p:spPr>
                <a:xfrm>
                  <a:off x="4334672" y="4912805"/>
                  <a:ext cx="1211934" cy="3938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 smtClean="0">
                            <a:latin typeface="Cambria Math" panose="02040503050406030204" pitchFamily="18" charset="0"/>
                          </a:rPr>
                          <m:t>𝒳</m:t>
                        </m:r>
                        <m:r>
                          <a:rPr lang="de-DE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de-DE" i="1" smtClean="0">
                            <a:latin typeface="Cambria Math" panose="02040503050406030204" pitchFamily="18" charset="0"/>
                          </a:rPr>
                          <m:t>𝒮</m:t>
                        </m:r>
                        <m:r>
                          <a:rPr lang="de-DE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𝜉</m:t>
                            </m:r>
                          </m:sub>
                        </m:sSub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>
            <p:sp>
              <p:nvSpPr>
                <p:cNvPr id="31" name="Textfeld 30">
                  <a:extLst>
                    <a:ext uri="{FF2B5EF4-FFF2-40B4-BE49-F238E27FC236}">
                      <a16:creationId xmlns:a16="http://schemas.microsoft.com/office/drawing/2014/main" id="{E2A70484-6869-43DC-8D73-5E0131F7504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34672" y="4912805"/>
                  <a:ext cx="1211934" cy="393826"/>
                </a:xfrm>
                <a:prstGeom prst="rect">
                  <a:avLst/>
                </a:prstGeom>
                <a:blipFill>
                  <a:blip r:embed="rId8"/>
                  <a:stretch>
                    <a:fillRect b="-923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Ellipse 32">
                  <a:extLst>
                    <a:ext uri="{FF2B5EF4-FFF2-40B4-BE49-F238E27FC236}">
                      <a16:creationId xmlns:a16="http://schemas.microsoft.com/office/drawing/2014/main" id="{20BCB817-DFDB-4EF8-A6A3-A4A7948A5413}"/>
                    </a:ext>
                  </a:extLst>
                </p:cNvPr>
                <p:cNvSpPr/>
                <p:nvPr/>
              </p:nvSpPr>
              <p:spPr>
                <a:xfrm>
                  <a:off x="4572000" y="3757111"/>
                  <a:ext cx="2214694" cy="118306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𝒳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33" name="Ellipse 32">
                  <a:extLst>
                    <a:ext uri="{FF2B5EF4-FFF2-40B4-BE49-F238E27FC236}">
                      <a16:creationId xmlns:a16="http://schemas.microsoft.com/office/drawing/2014/main" id="{20BCB817-DFDB-4EF8-A6A3-A4A7948A541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2000" y="3757111"/>
                  <a:ext cx="2214694" cy="1183066"/>
                </a:xfrm>
                <a:prstGeom prst="ellipse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 w="9525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Rechteck 33">
                  <a:extLst>
                    <a:ext uri="{FF2B5EF4-FFF2-40B4-BE49-F238E27FC236}">
                      <a16:creationId xmlns:a16="http://schemas.microsoft.com/office/drawing/2014/main" id="{5381D715-8901-4C1F-9E74-6DEB44ECC234}"/>
                    </a:ext>
                  </a:extLst>
                </p:cNvPr>
                <p:cNvSpPr/>
                <p:nvPr/>
              </p:nvSpPr>
              <p:spPr>
                <a:xfrm>
                  <a:off x="6025742" y="4357581"/>
                  <a:ext cx="435760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𝒳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34" name="Rechteck 33">
                  <a:extLst>
                    <a:ext uri="{FF2B5EF4-FFF2-40B4-BE49-F238E27FC236}">
                      <a16:creationId xmlns:a16="http://schemas.microsoft.com/office/drawing/2014/main" id="{5381D715-8901-4C1F-9E74-6DEB44ECC23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25742" y="4357581"/>
                  <a:ext cx="435760" cy="369332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3" name="Freihandform: Form 22">
              <a:extLst>
                <a:ext uri="{FF2B5EF4-FFF2-40B4-BE49-F238E27FC236}">
                  <a16:creationId xmlns:a16="http://schemas.microsoft.com/office/drawing/2014/main" id="{279FE709-0BAE-4E3F-B65D-3E7A9A84D0C3}"/>
                </a:ext>
              </a:extLst>
            </p:cNvPr>
            <p:cNvSpPr/>
            <p:nvPr/>
          </p:nvSpPr>
          <p:spPr>
            <a:xfrm>
              <a:off x="3543566" y="2344055"/>
              <a:ext cx="1822300" cy="1652468"/>
            </a:xfrm>
            <a:custGeom>
              <a:avLst/>
              <a:gdLst>
                <a:gd name="connsiteX0" fmla="*/ 0 w 3179427"/>
                <a:gd name="connsiteY0" fmla="*/ 0 h 1367405"/>
                <a:gd name="connsiteX1" fmla="*/ 2088859 w 3179427"/>
                <a:gd name="connsiteY1" fmla="*/ 251670 h 1367405"/>
                <a:gd name="connsiteX2" fmla="*/ 3179427 w 3179427"/>
                <a:gd name="connsiteY2" fmla="*/ 1367405 h 1367405"/>
                <a:gd name="connsiteX3" fmla="*/ 3179427 w 3179427"/>
                <a:gd name="connsiteY3" fmla="*/ 1367405 h 136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9427" h="1367405">
                  <a:moveTo>
                    <a:pt x="0" y="0"/>
                  </a:moveTo>
                  <a:cubicBezTo>
                    <a:pt x="779477" y="11884"/>
                    <a:pt x="1558954" y="23769"/>
                    <a:pt x="2088859" y="251670"/>
                  </a:cubicBezTo>
                  <a:cubicBezTo>
                    <a:pt x="2618764" y="479571"/>
                    <a:pt x="3179427" y="1367405"/>
                    <a:pt x="3179427" y="1367405"/>
                  </a:cubicBezTo>
                  <a:lnTo>
                    <a:pt x="3179427" y="1367405"/>
                  </a:lnTo>
                </a:path>
              </a:pathLst>
            </a:custGeom>
            <a:noFill/>
            <a:ln w="3175">
              <a:solidFill>
                <a:schemeClr val="tx1"/>
              </a:solidFill>
              <a:headEnd type="none" w="med" len="med"/>
              <a:tailEnd type="arrow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DF2352FE-F3D3-4A07-8696-9D9CADA70F51}"/>
                </a:ext>
              </a:extLst>
            </p:cNvPr>
            <p:cNvSpPr/>
            <p:nvPr/>
          </p:nvSpPr>
          <p:spPr>
            <a:xfrm>
              <a:off x="5058109" y="4067379"/>
              <a:ext cx="699404" cy="60191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Rechteck 35">
                  <a:extLst>
                    <a:ext uri="{FF2B5EF4-FFF2-40B4-BE49-F238E27FC236}">
                      <a16:creationId xmlns:a16="http://schemas.microsoft.com/office/drawing/2014/main" id="{352AD9BB-8719-4925-8530-6D064AD9AA05}"/>
                    </a:ext>
                  </a:extLst>
                </p:cNvPr>
                <p:cNvSpPr/>
                <p:nvPr/>
              </p:nvSpPr>
              <p:spPr>
                <a:xfrm>
                  <a:off x="5224178" y="4187156"/>
                  <a:ext cx="3638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𝑆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36" name="Rechteck 35">
                  <a:extLst>
                    <a:ext uri="{FF2B5EF4-FFF2-40B4-BE49-F238E27FC236}">
                      <a16:creationId xmlns:a16="http://schemas.microsoft.com/office/drawing/2014/main" id="{352AD9BB-8719-4925-8530-6D064AD9AA0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24178" y="4187156"/>
                  <a:ext cx="363881" cy="369332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982823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39</Words>
  <Application>Microsoft Office PowerPoint</Application>
  <PresentationFormat>Benutzerdefiniert</PresentationFormat>
  <Paragraphs>10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11</cp:revision>
  <dcterms:created xsi:type="dcterms:W3CDTF">2019-09-24T04:58:36Z</dcterms:created>
  <dcterms:modified xsi:type="dcterms:W3CDTF">2022-11-21T12:11:18Z</dcterms:modified>
</cp:coreProperties>
</file>