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7920038" cy="431958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38" autoAdjust="0"/>
    <p:restoredTop sz="94660"/>
  </p:normalViewPr>
  <p:slideViewPr>
    <p:cSldViewPr snapToGrid="0">
      <p:cViewPr varScale="1">
        <p:scale>
          <a:sx n="178" d="100"/>
          <a:sy n="178" d="100"/>
        </p:scale>
        <p:origin x="426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90005" y="706933"/>
            <a:ext cx="5940029" cy="1503857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0005" y="2268784"/>
            <a:ext cx="5940029" cy="1042900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90" indent="0" algn="ctr">
              <a:buNone/>
              <a:defRPr sz="1260"/>
            </a:lvl2pPr>
            <a:lvl3pPr marL="575981" indent="0" algn="ctr">
              <a:buNone/>
              <a:defRPr sz="1134"/>
            </a:lvl3pPr>
            <a:lvl4pPr marL="863971" indent="0" algn="ctr">
              <a:buNone/>
              <a:defRPr sz="1008"/>
            </a:lvl4pPr>
            <a:lvl5pPr marL="1151961" indent="0" algn="ctr">
              <a:buNone/>
              <a:defRPr sz="1008"/>
            </a:lvl5pPr>
            <a:lvl6pPr marL="1439951" indent="0" algn="ctr">
              <a:buNone/>
              <a:defRPr sz="1008"/>
            </a:lvl6pPr>
            <a:lvl7pPr marL="1727942" indent="0" algn="ctr">
              <a:buNone/>
              <a:defRPr sz="1008"/>
            </a:lvl7pPr>
            <a:lvl8pPr marL="2015932" indent="0" algn="ctr">
              <a:buNone/>
              <a:defRPr sz="1008"/>
            </a:lvl8pPr>
            <a:lvl9pPr marL="2303922" indent="0" algn="ctr">
              <a:buNone/>
              <a:defRPr sz="1008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1BA2B-754F-446A-A00C-2F8B78A91A23}" type="datetimeFigureOut">
              <a:rPr lang="de-DE" smtClean="0"/>
              <a:t>20.04.2022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C162A-54D2-430D-85F8-113243F9CA9C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742611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1BA2B-754F-446A-A00C-2F8B78A91A23}" type="datetimeFigureOut">
              <a:rPr lang="de-DE" smtClean="0"/>
              <a:t>20.04.2022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C162A-54D2-430D-85F8-113243F9CA9C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87542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667777" y="229978"/>
            <a:ext cx="1707758" cy="366065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44503" y="229978"/>
            <a:ext cx="5024274" cy="366065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1BA2B-754F-446A-A00C-2F8B78A91A23}" type="datetimeFigureOut">
              <a:rPr lang="de-DE" smtClean="0"/>
              <a:t>20.04.2022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C162A-54D2-430D-85F8-113243F9CA9C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85593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1BA2B-754F-446A-A00C-2F8B78A91A23}" type="datetimeFigureOut">
              <a:rPr lang="de-DE" smtClean="0"/>
              <a:t>20.04.2022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C162A-54D2-430D-85F8-113243F9CA9C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389865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0377" y="1076898"/>
            <a:ext cx="6831033" cy="1796828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0377" y="2890725"/>
            <a:ext cx="6831033" cy="944910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1pPr>
            <a:lvl2pPr marL="28799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81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7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6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5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94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92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1BA2B-754F-446A-A00C-2F8B78A91A23}" type="datetimeFigureOut">
              <a:rPr lang="de-DE" smtClean="0"/>
              <a:t>20.04.2022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C162A-54D2-430D-85F8-113243F9CA9C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664677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4503" y="1149890"/>
            <a:ext cx="3366016" cy="27407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09519" y="1149890"/>
            <a:ext cx="3366016" cy="27407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1BA2B-754F-446A-A00C-2F8B78A91A23}" type="datetimeFigureOut">
              <a:rPr lang="de-DE" smtClean="0"/>
              <a:t>20.04.2022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C162A-54D2-430D-85F8-113243F9CA9C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142216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5534" y="229978"/>
            <a:ext cx="6831033" cy="83492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5535" y="1058899"/>
            <a:ext cx="3350547" cy="518950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90" indent="0">
              <a:buNone/>
              <a:defRPr sz="1260" b="1"/>
            </a:lvl2pPr>
            <a:lvl3pPr marL="575981" indent="0">
              <a:buNone/>
              <a:defRPr sz="1134" b="1"/>
            </a:lvl3pPr>
            <a:lvl4pPr marL="863971" indent="0">
              <a:buNone/>
              <a:defRPr sz="1008" b="1"/>
            </a:lvl4pPr>
            <a:lvl5pPr marL="1151961" indent="0">
              <a:buNone/>
              <a:defRPr sz="1008" b="1"/>
            </a:lvl5pPr>
            <a:lvl6pPr marL="1439951" indent="0">
              <a:buNone/>
              <a:defRPr sz="1008" b="1"/>
            </a:lvl6pPr>
            <a:lvl7pPr marL="1727942" indent="0">
              <a:buNone/>
              <a:defRPr sz="1008" b="1"/>
            </a:lvl7pPr>
            <a:lvl8pPr marL="2015932" indent="0">
              <a:buNone/>
              <a:defRPr sz="1008" b="1"/>
            </a:lvl8pPr>
            <a:lvl9pPr marL="2303922" indent="0">
              <a:buNone/>
              <a:defRPr sz="1008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5535" y="1577849"/>
            <a:ext cx="3350547" cy="23207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009519" y="1058899"/>
            <a:ext cx="3367048" cy="518950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90" indent="0">
              <a:buNone/>
              <a:defRPr sz="1260" b="1"/>
            </a:lvl2pPr>
            <a:lvl3pPr marL="575981" indent="0">
              <a:buNone/>
              <a:defRPr sz="1134" b="1"/>
            </a:lvl3pPr>
            <a:lvl4pPr marL="863971" indent="0">
              <a:buNone/>
              <a:defRPr sz="1008" b="1"/>
            </a:lvl4pPr>
            <a:lvl5pPr marL="1151961" indent="0">
              <a:buNone/>
              <a:defRPr sz="1008" b="1"/>
            </a:lvl5pPr>
            <a:lvl6pPr marL="1439951" indent="0">
              <a:buNone/>
              <a:defRPr sz="1008" b="1"/>
            </a:lvl6pPr>
            <a:lvl7pPr marL="1727942" indent="0">
              <a:buNone/>
              <a:defRPr sz="1008" b="1"/>
            </a:lvl7pPr>
            <a:lvl8pPr marL="2015932" indent="0">
              <a:buNone/>
              <a:defRPr sz="1008" b="1"/>
            </a:lvl8pPr>
            <a:lvl9pPr marL="2303922" indent="0">
              <a:buNone/>
              <a:defRPr sz="1008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009519" y="1577849"/>
            <a:ext cx="3367048" cy="23207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1BA2B-754F-446A-A00C-2F8B78A91A23}" type="datetimeFigureOut">
              <a:rPr lang="de-DE" smtClean="0"/>
              <a:t>20.04.2022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C162A-54D2-430D-85F8-113243F9CA9C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91845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1BA2B-754F-446A-A00C-2F8B78A91A23}" type="datetimeFigureOut">
              <a:rPr lang="de-DE" smtClean="0"/>
              <a:t>20.04.2022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C162A-54D2-430D-85F8-113243F9CA9C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115001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1BA2B-754F-446A-A00C-2F8B78A91A23}" type="datetimeFigureOut">
              <a:rPr lang="de-DE" smtClean="0"/>
              <a:t>20.04.2022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C162A-54D2-430D-85F8-113243F9CA9C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643581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5535" y="287972"/>
            <a:ext cx="2554418" cy="1007904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67048" y="621941"/>
            <a:ext cx="4009519" cy="3069707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5535" y="1295877"/>
            <a:ext cx="2554418" cy="2400771"/>
          </a:xfrm>
        </p:spPr>
        <p:txBody>
          <a:bodyPr/>
          <a:lstStyle>
            <a:lvl1pPr marL="0" indent="0">
              <a:buNone/>
              <a:defRPr sz="1008"/>
            </a:lvl1pPr>
            <a:lvl2pPr marL="287990" indent="0">
              <a:buNone/>
              <a:defRPr sz="882"/>
            </a:lvl2pPr>
            <a:lvl3pPr marL="575981" indent="0">
              <a:buNone/>
              <a:defRPr sz="756"/>
            </a:lvl3pPr>
            <a:lvl4pPr marL="863971" indent="0">
              <a:buNone/>
              <a:defRPr sz="630"/>
            </a:lvl4pPr>
            <a:lvl5pPr marL="1151961" indent="0">
              <a:buNone/>
              <a:defRPr sz="630"/>
            </a:lvl5pPr>
            <a:lvl6pPr marL="1439951" indent="0">
              <a:buNone/>
              <a:defRPr sz="630"/>
            </a:lvl6pPr>
            <a:lvl7pPr marL="1727942" indent="0">
              <a:buNone/>
              <a:defRPr sz="630"/>
            </a:lvl7pPr>
            <a:lvl8pPr marL="2015932" indent="0">
              <a:buNone/>
              <a:defRPr sz="630"/>
            </a:lvl8pPr>
            <a:lvl9pPr marL="2303922" indent="0">
              <a:buNone/>
              <a:defRPr sz="63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1BA2B-754F-446A-A00C-2F8B78A91A23}" type="datetimeFigureOut">
              <a:rPr lang="de-DE" smtClean="0"/>
              <a:t>20.04.2022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C162A-54D2-430D-85F8-113243F9CA9C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917167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5535" y="287972"/>
            <a:ext cx="2554418" cy="1007904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67048" y="621941"/>
            <a:ext cx="4009519" cy="3069707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90" indent="0">
              <a:buNone/>
              <a:defRPr sz="1764"/>
            </a:lvl2pPr>
            <a:lvl3pPr marL="575981" indent="0">
              <a:buNone/>
              <a:defRPr sz="1512"/>
            </a:lvl3pPr>
            <a:lvl4pPr marL="863971" indent="0">
              <a:buNone/>
              <a:defRPr sz="1260"/>
            </a:lvl4pPr>
            <a:lvl5pPr marL="1151961" indent="0">
              <a:buNone/>
              <a:defRPr sz="1260"/>
            </a:lvl5pPr>
            <a:lvl6pPr marL="1439951" indent="0">
              <a:buNone/>
              <a:defRPr sz="1260"/>
            </a:lvl6pPr>
            <a:lvl7pPr marL="1727942" indent="0">
              <a:buNone/>
              <a:defRPr sz="1260"/>
            </a:lvl7pPr>
            <a:lvl8pPr marL="2015932" indent="0">
              <a:buNone/>
              <a:defRPr sz="1260"/>
            </a:lvl8pPr>
            <a:lvl9pPr marL="2303922" indent="0">
              <a:buNone/>
              <a:defRPr sz="126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5535" y="1295877"/>
            <a:ext cx="2554418" cy="2400771"/>
          </a:xfrm>
        </p:spPr>
        <p:txBody>
          <a:bodyPr/>
          <a:lstStyle>
            <a:lvl1pPr marL="0" indent="0">
              <a:buNone/>
              <a:defRPr sz="1008"/>
            </a:lvl1pPr>
            <a:lvl2pPr marL="287990" indent="0">
              <a:buNone/>
              <a:defRPr sz="882"/>
            </a:lvl2pPr>
            <a:lvl3pPr marL="575981" indent="0">
              <a:buNone/>
              <a:defRPr sz="756"/>
            </a:lvl3pPr>
            <a:lvl4pPr marL="863971" indent="0">
              <a:buNone/>
              <a:defRPr sz="630"/>
            </a:lvl4pPr>
            <a:lvl5pPr marL="1151961" indent="0">
              <a:buNone/>
              <a:defRPr sz="630"/>
            </a:lvl5pPr>
            <a:lvl6pPr marL="1439951" indent="0">
              <a:buNone/>
              <a:defRPr sz="630"/>
            </a:lvl6pPr>
            <a:lvl7pPr marL="1727942" indent="0">
              <a:buNone/>
              <a:defRPr sz="630"/>
            </a:lvl7pPr>
            <a:lvl8pPr marL="2015932" indent="0">
              <a:buNone/>
              <a:defRPr sz="630"/>
            </a:lvl8pPr>
            <a:lvl9pPr marL="2303922" indent="0">
              <a:buNone/>
              <a:defRPr sz="63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1BA2B-754F-446A-A00C-2F8B78A91A23}" type="datetimeFigureOut">
              <a:rPr lang="de-DE" smtClean="0"/>
              <a:t>20.04.2022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C162A-54D2-430D-85F8-113243F9CA9C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367840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44503" y="229978"/>
            <a:ext cx="6831033" cy="8349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4503" y="1149890"/>
            <a:ext cx="6831033" cy="27407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4502" y="4003618"/>
            <a:ext cx="1782009" cy="2299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71BA2B-754F-446A-A00C-2F8B78A91A23}" type="datetimeFigureOut">
              <a:rPr lang="de-DE" smtClean="0"/>
              <a:t>20.04.2022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23513" y="4003618"/>
            <a:ext cx="2673013" cy="2299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593527" y="4003618"/>
            <a:ext cx="1782009" cy="2299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4C162A-54D2-430D-85F8-113243F9CA9C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913123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575981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5" indent="-143995" algn="l" defTabSz="575981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85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76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66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56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47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937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927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917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90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81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71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61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51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942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932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922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AA417E8B-E33F-4572-A235-F16CF08BD231}"/>
              </a:ext>
            </a:extLst>
          </p:cNvPr>
          <p:cNvCxnSpPr>
            <a:cxnSpLocks/>
          </p:cNvCxnSpPr>
          <p:nvPr/>
        </p:nvCxnSpPr>
        <p:spPr>
          <a:xfrm>
            <a:off x="772205" y="2363227"/>
            <a:ext cx="6560191" cy="0"/>
          </a:xfrm>
          <a:prstGeom prst="straightConnector1">
            <a:avLst/>
          </a:prstGeom>
          <a:ln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E31739AB-0C87-4369-A8CC-672CE5E07A69}"/>
              </a:ext>
            </a:extLst>
          </p:cNvPr>
          <p:cNvCxnSpPr>
            <a:cxnSpLocks/>
          </p:cNvCxnSpPr>
          <p:nvPr/>
        </p:nvCxnSpPr>
        <p:spPr>
          <a:xfrm flipV="1">
            <a:off x="4169744" y="534427"/>
            <a:ext cx="0" cy="3276252"/>
          </a:xfrm>
          <a:prstGeom prst="straightConnector1">
            <a:avLst/>
          </a:prstGeom>
          <a:ln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C8110555-71F7-47C5-AD85-3D075A9BAFFB}"/>
                  </a:ext>
                </a:extLst>
              </p:cNvPr>
              <p:cNvSpPr txBox="1"/>
              <p:nvPr/>
            </p:nvSpPr>
            <p:spPr>
              <a:xfrm>
                <a:off x="4363320" y="734246"/>
                <a:ext cx="2163669" cy="9400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20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de-DE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de-DE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−</m:t>
                          </m:r>
                          <m:acc>
                            <m:accPr>
                              <m:chr m:val="̅"/>
                              <m:ctrlPr>
                                <a:rPr lang="de-DE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acc>
                        </m:e>
                      </m:d>
                      <m:r>
                        <a:rPr lang="de-DE" i="1">
                          <a:latin typeface="Cambria Math" panose="02040503050406030204" pitchFamily="18" charset="0"/>
                        </a:rPr>
                        <m:t>&gt;0,</m:t>
                      </m:r>
                      <m:d>
                        <m:dPr>
                          <m:ctrlPr>
                            <a:rPr lang="de-DE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de-DE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  <m:sub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−</m:t>
                          </m:r>
                          <m:acc>
                            <m:accPr>
                              <m:chr m:val="̅"/>
                              <m:ctrlPr>
                                <a:rPr lang="de-DE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acc>
                        </m:e>
                      </m:d>
                      <m:r>
                        <a:rPr lang="de-DE" i="1">
                          <a:latin typeface="Cambria Math" panose="02040503050406030204" pitchFamily="18" charset="0"/>
                        </a:rPr>
                        <m:t>&gt;0</m:t>
                      </m:r>
                    </m:oMath>
                  </m:oMathPara>
                </a14:m>
                <a:endParaRPr lang="de-DE" dirty="0"/>
              </a:p>
              <a:p>
                <a:pPr>
                  <a:lnSpc>
                    <a:spcPct val="20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i="1">
                          <a:latin typeface="Cambria Math" panose="02040503050406030204" pitchFamily="18" charset="0"/>
                        </a:rPr>
                        <m:t>⇒</m:t>
                      </m:r>
                      <m:d>
                        <m:dPr>
                          <m:ctrlPr>
                            <a:rPr lang="de-DE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de-DE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−</m:t>
                          </m:r>
                          <m:acc>
                            <m:accPr>
                              <m:chr m:val="̅"/>
                              <m:ctrlPr>
                                <a:rPr lang="de-DE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acc>
                        </m:e>
                      </m:d>
                      <m:d>
                        <m:dPr>
                          <m:ctrlPr>
                            <a:rPr lang="de-DE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de-DE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  <m:sub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−</m:t>
                          </m:r>
                          <m:acc>
                            <m:accPr>
                              <m:chr m:val="̅"/>
                              <m:ctrlPr>
                                <a:rPr lang="de-DE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acc>
                        </m:e>
                      </m:d>
                      <m:r>
                        <a:rPr lang="de-DE" i="1">
                          <a:latin typeface="Cambria Math" panose="02040503050406030204" pitchFamily="18" charset="0"/>
                        </a:rPr>
                        <m:t>&gt;0</m:t>
                      </m:r>
                    </m:oMath>
                  </m:oMathPara>
                </a14:m>
                <a:endParaRPr lang="de-DE" dirty="0"/>
              </a:p>
            </p:txBody>
          </p:sp>
        </mc:Choice>
        <mc:Fallback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C8110555-71F7-47C5-AD85-3D075A9BAFF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63320" y="734246"/>
                <a:ext cx="2163669" cy="940001"/>
              </a:xfrm>
              <a:prstGeom prst="rect">
                <a:avLst/>
              </a:prstGeom>
              <a:blipFill>
                <a:blip r:embed="rId2"/>
                <a:stretch>
                  <a:fillRect r="-19718" b="-12903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055E27E2-0810-4870-A4AB-11ACDEB9E606}"/>
                  </a:ext>
                </a:extLst>
              </p:cNvPr>
              <p:cNvSpPr txBox="1"/>
              <p:nvPr/>
            </p:nvSpPr>
            <p:spPr>
              <a:xfrm>
                <a:off x="4363320" y="2507412"/>
                <a:ext cx="2163669" cy="9400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20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de-DE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de-DE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−</m:t>
                          </m:r>
                          <m:acc>
                            <m:accPr>
                              <m:chr m:val="̅"/>
                              <m:ctrlPr>
                                <a:rPr lang="de-DE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acc>
                        </m:e>
                      </m:d>
                      <m:r>
                        <a:rPr lang="de-DE" i="1">
                          <a:latin typeface="Cambria Math" panose="02040503050406030204" pitchFamily="18" charset="0"/>
                        </a:rPr>
                        <m:t>&gt;0,</m:t>
                      </m:r>
                      <m:d>
                        <m:dPr>
                          <m:ctrlPr>
                            <a:rPr lang="de-DE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de-DE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  <m:sub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−</m:t>
                          </m:r>
                          <m:acc>
                            <m:accPr>
                              <m:chr m:val="̅"/>
                              <m:ctrlPr>
                                <a:rPr lang="de-DE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acc>
                        </m:e>
                      </m:d>
                      <m:r>
                        <a:rPr lang="de-DE" i="1">
                          <a:latin typeface="Cambria Math" panose="02040503050406030204" pitchFamily="18" charset="0"/>
                        </a:rPr>
                        <m:t>&lt;0</m:t>
                      </m:r>
                    </m:oMath>
                  </m:oMathPara>
                </a14:m>
                <a:endParaRPr lang="de-DE" dirty="0"/>
              </a:p>
              <a:p>
                <a:pPr>
                  <a:lnSpc>
                    <a:spcPct val="20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i="1">
                          <a:latin typeface="Cambria Math" panose="02040503050406030204" pitchFamily="18" charset="0"/>
                        </a:rPr>
                        <m:t>⇒</m:t>
                      </m:r>
                      <m:d>
                        <m:dPr>
                          <m:ctrlPr>
                            <a:rPr lang="de-DE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de-DE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−</m:t>
                          </m:r>
                          <m:acc>
                            <m:accPr>
                              <m:chr m:val="̅"/>
                              <m:ctrlPr>
                                <a:rPr lang="de-DE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acc>
                        </m:e>
                      </m:d>
                      <m:d>
                        <m:dPr>
                          <m:ctrlPr>
                            <a:rPr lang="de-DE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de-DE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  <m:sub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−</m:t>
                          </m:r>
                          <m:acc>
                            <m:accPr>
                              <m:chr m:val="̅"/>
                              <m:ctrlPr>
                                <a:rPr lang="de-DE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acc>
                        </m:e>
                      </m:d>
                      <m:r>
                        <a:rPr lang="de-DE" i="1">
                          <a:latin typeface="Cambria Math" panose="02040503050406030204" pitchFamily="18" charset="0"/>
                        </a:rPr>
                        <m:t>&lt;0</m:t>
                      </m:r>
                    </m:oMath>
                  </m:oMathPara>
                </a14:m>
                <a:endParaRPr lang="de-DE" dirty="0"/>
              </a:p>
            </p:txBody>
          </p:sp>
        </mc:Choice>
        <mc:Fallback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055E27E2-0810-4870-A4AB-11ACDEB9E60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63320" y="2507412"/>
                <a:ext cx="2163669" cy="940001"/>
              </a:xfrm>
              <a:prstGeom prst="rect">
                <a:avLst/>
              </a:prstGeom>
              <a:blipFill>
                <a:blip r:embed="rId3"/>
                <a:stretch>
                  <a:fillRect r="-19718" b="-12903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A6BF231F-60E8-45DA-B9FA-C69F214E18ED}"/>
                  </a:ext>
                </a:extLst>
              </p:cNvPr>
              <p:cNvSpPr txBox="1"/>
              <p:nvPr/>
            </p:nvSpPr>
            <p:spPr>
              <a:xfrm>
                <a:off x="3361456" y="1956361"/>
                <a:ext cx="842282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sz="2000" i="1">
                          <a:latin typeface="Cambria Math" panose="02040503050406030204" pitchFamily="18" charset="0"/>
                        </a:rPr>
                        <m:t>(</m:t>
                      </m:r>
                      <m:acc>
                        <m:accPr>
                          <m:chr m:val="̅"/>
                          <m:ctrlPr>
                            <a:rPr lang="de-DE" sz="2000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de-DE" sz="20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acc>
                      <m:r>
                        <a:rPr lang="de-DE" sz="2000" i="1">
                          <a:latin typeface="Cambria Math" panose="02040503050406030204" pitchFamily="18" charset="0"/>
                        </a:rPr>
                        <m:t>, </m:t>
                      </m:r>
                      <m:acc>
                        <m:accPr>
                          <m:chr m:val="̅"/>
                          <m:ctrlPr>
                            <a:rPr lang="de-DE" sz="2000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de-DE" sz="2000" i="1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acc>
                      <m:r>
                        <a:rPr lang="de-DE" sz="2000" i="1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de-DE" sz="2000" dirty="0"/>
              </a:p>
            </p:txBody>
          </p:sp>
        </mc:Choice>
        <mc:Fallback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A6BF231F-60E8-45DA-B9FA-C69F214E18E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61456" y="1956361"/>
                <a:ext cx="842282" cy="400110"/>
              </a:xfrm>
              <a:prstGeom prst="rect">
                <a:avLst/>
              </a:prstGeom>
              <a:blipFill>
                <a:blip r:embed="rId4"/>
                <a:stretch>
                  <a:fillRect r="-13669" b="-13636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73A51FB3-817C-46F9-9D15-9BB5A447C6CC}"/>
                  </a:ext>
                </a:extLst>
              </p:cNvPr>
              <p:cNvSpPr txBox="1"/>
              <p:nvPr/>
            </p:nvSpPr>
            <p:spPr>
              <a:xfrm>
                <a:off x="1007096" y="734245"/>
                <a:ext cx="2163669" cy="9400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20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de-DE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de-DE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−</m:t>
                          </m:r>
                          <m:acc>
                            <m:accPr>
                              <m:chr m:val="̅"/>
                              <m:ctrlPr>
                                <a:rPr lang="de-DE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acc>
                        </m:e>
                      </m:d>
                      <m:r>
                        <a:rPr lang="de-DE" i="1">
                          <a:latin typeface="Cambria Math" panose="02040503050406030204" pitchFamily="18" charset="0"/>
                        </a:rPr>
                        <m:t>&lt;0,</m:t>
                      </m:r>
                      <m:d>
                        <m:dPr>
                          <m:ctrlPr>
                            <a:rPr lang="de-DE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de-DE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  <m:sub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−</m:t>
                          </m:r>
                          <m:acc>
                            <m:accPr>
                              <m:chr m:val="̅"/>
                              <m:ctrlPr>
                                <a:rPr lang="de-DE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acc>
                        </m:e>
                      </m:d>
                      <m:r>
                        <a:rPr lang="de-DE" i="1">
                          <a:latin typeface="Cambria Math" panose="02040503050406030204" pitchFamily="18" charset="0"/>
                        </a:rPr>
                        <m:t>&gt;0</m:t>
                      </m:r>
                    </m:oMath>
                  </m:oMathPara>
                </a14:m>
                <a:endParaRPr lang="de-DE" dirty="0"/>
              </a:p>
              <a:p>
                <a:pPr>
                  <a:lnSpc>
                    <a:spcPct val="20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i="1">
                          <a:latin typeface="Cambria Math" panose="02040503050406030204" pitchFamily="18" charset="0"/>
                        </a:rPr>
                        <m:t>⇒</m:t>
                      </m:r>
                      <m:d>
                        <m:dPr>
                          <m:ctrlPr>
                            <a:rPr lang="de-DE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de-DE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−</m:t>
                          </m:r>
                          <m:acc>
                            <m:accPr>
                              <m:chr m:val="̅"/>
                              <m:ctrlPr>
                                <a:rPr lang="de-DE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acc>
                        </m:e>
                      </m:d>
                      <m:d>
                        <m:dPr>
                          <m:ctrlPr>
                            <a:rPr lang="de-DE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de-DE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  <m:sub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−</m:t>
                          </m:r>
                          <m:acc>
                            <m:accPr>
                              <m:chr m:val="̅"/>
                              <m:ctrlPr>
                                <a:rPr lang="de-DE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acc>
                        </m:e>
                      </m:d>
                      <m:r>
                        <a:rPr lang="de-DE" i="1">
                          <a:latin typeface="Cambria Math" panose="02040503050406030204" pitchFamily="18" charset="0"/>
                        </a:rPr>
                        <m:t>&lt;0</m:t>
                      </m:r>
                    </m:oMath>
                  </m:oMathPara>
                </a14:m>
                <a:endParaRPr lang="de-DE" dirty="0"/>
              </a:p>
            </p:txBody>
          </p:sp>
        </mc:Choice>
        <mc:Fallback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73A51FB3-817C-46F9-9D15-9BB5A447C6C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7096" y="734245"/>
                <a:ext cx="2163669" cy="940001"/>
              </a:xfrm>
              <a:prstGeom prst="rect">
                <a:avLst/>
              </a:prstGeom>
              <a:blipFill>
                <a:blip r:embed="rId5"/>
                <a:stretch>
                  <a:fillRect r="-19718" b="-12903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CCD8DE4D-118B-4108-913F-2B0F158BE696}"/>
                  </a:ext>
                </a:extLst>
              </p:cNvPr>
              <p:cNvSpPr txBox="1"/>
              <p:nvPr/>
            </p:nvSpPr>
            <p:spPr>
              <a:xfrm>
                <a:off x="1007096" y="2507410"/>
                <a:ext cx="2163669" cy="9400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20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de-DE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de-DE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−</m:t>
                          </m:r>
                          <m:acc>
                            <m:accPr>
                              <m:chr m:val="̅"/>
                              <m:ctrlPr>
                                <a:rPr lang="de-DE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acc>
                        </m:e>
                      </m:d>
                      <m:r>
                        <a:rPr lang="de-DE" i="1">
                          <a:latin typeface="Cambria Math" panose="02040503050406030204" pitchFamily="18" charset="0"/>
                        </a:rPr>
                        <m:t>&lt;0,</m:t>
                      </m:r>
                      <m:d>
                        <m:dPr>
                          <m:ctrlPr>
                            <a:rPr lang="de-DE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de-DE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  <m:sub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−</m:t>
                          </m:r>
                          <m:acc>
                            <m:accPr>
                              <m:chr m:val="̅"/>
                              <m:ctrlPr>
                                <a:rPr lang="de-DE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acc>
                        </m:e>
                      </m:d>
                      <m:r>
                        <a:rPr lang="de-DE" i="1">
                          <a:latin typeface="Cambria Math" panose="02040503050406030204" pitchFamily="18" charset="0"/>
                        </a:rPr>
                        <m:t>&lt;0</m:t>
                      </m:r>
                    </m:oMath>
                  </m:oMathPara>
                </a14:m>
                <a:endParaRPr lang="de-DE" dirty="0"/>
              </a:p>
              <a:p>
                <a:pPr>
                  <a:lnSpc>
                    <a:spcPct val="20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i="1">
                          <a:latin typeface="Cambria Math" panose="02040503050406030204" pitchFamily="18" charset="0"/>
                        </a:rPr>
                        <m:t>⇒</m:t>
                      </m:r>
                      <m:d>
                        <m:dPr>
                          <m:ctrlPr>
                            <a:rPr lang="de-DE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de-DE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−</m:t>
                          </m:r>
                          <m:acc>
                            <m:accPr>
                              <m:chr m:val="̅"/>
                              <m:ctrlPr>
                                <a:rPr lang="de-DE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acc>
                        </m:e>
                      </m:d>
                      <m:d>
                        <m:dPr>
                          <m:ctrlPr>
                            <a:rPr lang="de-DE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de-DE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  <m:sub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−</m:t>
                          </m:r>
                          <m:acc>
                            <m:accPr>
                              <m:chr m:val="̅"/>
                              <m:ctrlPr>
                                <a:rPr lang="de-DE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acc>
                        </m:e>
                      </m:d>
                      <m:r>
                        <a:rPr lang="de-DE" i="1">
                          <a:latin typeface="Cambria Math" panose="02040503050406030204" pitchFamily="18" charset="0"/>
                        </a:rPr>
                        <m:t>&gt;0</m:t>
                      </m:r>
                    </m:oMath>
                  </m:oMathPara>
                </a14:m>
                <a:endParaRPr lang="de-DE" dirty="0"/>
              </a:p>
            </p:txBody>
          </p:sp>
        </mc:Choice>
        <mc:Fallback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CCD8DE4D-118B-4108-913F-2B0F158BE69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7096" y="2507410"/>
                <a:ext cx="2163669" cy="940001"/>
              </a:xfrm>
              <a:prstGeom prst="rect">
                <a:avLst/>
              </a:prstGeom>
              <a:blipFill>
                <a:blip r:embed="rId6"/>
                <a:stretch>
                  <a:fillRect r="-19718" b="-12903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435966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53</Words>
  <Application>Microsoft Office PowerPoint</Application>
  <PresentationFormat>Custom</PresentationFormat>
  <Paragraphs>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Cambria Math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Dirk Ostwald</dc:creator>
  <cp:lastModifiedBy>Dirk Ostwald</cp:lastModifiedBy>
  <cp:revision>4</cp:revision>
  <dcterms:created xsi:type="dcterms:W3CDTF">2022-04-20T11:57:28Z</dcterms:created>
  <dcterms:modified xsi:type="dcterms:W3CDTF">2022-04-20T13:01:36Z</dcterms:modified>
</cp:coreProperties>
</file>