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</p:sldIdLst>
  <p:sldSz cx="10080625" cy="54006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44" d="100"/>
          <a:sy n="144" d="100"/>
        </p:scale>
        <p:origin x="210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0078" y="883861"/>
            <a:ext cx="7560469" cy="1880235"/>
          </a:xfrm>
        </p:spPr>
        <p:txBody>
          <a:bodyPr anchor="b"/>
          <a:lstStyle>
            <a:lvl1pPr algn="ctr">
              <a:defRPr sz="4725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60078" y="2836605"/>
            <a:ext cx="7560469" cy="1303913"/>
          </a:xfrm>
        </p:spPr>
        <p:txBody>
          <a:bodyPr/>
          <a:lstStyle>
            <a:lvl1pPr marL="0" indent="0" algn="ctr">
              <a:buNone/>
              <a:defRPr sz="1890"/>
            </a:lvl1pPr>
            <a:lvl2pPr marL="360045" indent="0" algn="ctr">
              <a:buNone/>
              <a:defRPr sz="1575"/>
            </a:lvl2pPr>
            <a:lvl3pPr marL="720090" indent="0" algn="ctr">
              <a:buNone/>
              <a:defRPr sz="1418"/>
            </a:lvl3pPr>
            <a:lvl4pPr marL="1080135" indent="0" algn="ctr">
              <a:buNone/>
              <a:defRPr sz="1260"/>
            </a:lvl4pPr>
            <a:lvl5pPr marL="1440180" indent="0" algn="ctr">
              <a:buNone/>
              <a:defRPr sz="1260"/>
            </a:lvl5pPr>
            <a:lvl6pPr marL="1800225" indent="0" algn="ctr">
              <a:buNone/>
              <a:defRPr sz="1260"/>
            </a:lvl6pPr>
            <a:lvl7pPr marL="2160270" indent="0" algn="ctr">
              <a:buNone/>
              <a:defRPr sz="1260"/>
            </a:lvl7pPr>
            <a:lvl8pPr marL="2520315" indent="0" algn="ctr">
              <a:buNone/>
              <a:defRPr sz="1260"/>
            </a:lvl8pPr>
            <a:lvl9pPr marL="2880360" indent="0" algn="ctr">
              <a:buNone/>
              <a:defRPr sz="126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B27E-A263-45D8-A3A3-5C00D0A59E1B}" type="datetimeFigureOut">
              <a:rPr lang="de-DE" smtClean="0"/>
              <a:t>14.05.2021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E6310-A497-4756-ABBD-3D550EE6AFD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18274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B27E-A263-45D8-A3A3-5C00D0A59E1B}" type="datetimeFigureOut">
              <a:rPr lang="de-DE" smtClean="0"/>
              <a:t>14.05.2021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E6310-A497-4756-ABBD-3D550EE6AFD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66043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13947" y="287536"/>
            <a:ext cx="2173635" cy="4576822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3043" y="287536"/>
            <a:ext cx="6394896" cy="4576822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B27E-A263-45D8-A3A3-5C00D0A59E1B}" type="datetimeFigureOut">
              <a:rPr lang="de-DE" smtClean="0"/>
              <a:t>14.05.2021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E6310-A497-4756-ABBD-3D550EE6AFD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322827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B27E-A263-45D8-A3A3-5C00D0A59E1B}" type="datetimeFigureOut">
              <a:rPr lang="de-DE" smtClean="0"/>
              <a:t>14.05.2021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E6310-A497-4756-ABBD-3D550EE6AFD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221910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7793" y="1346419"/>
            <a:ext cx="8694539" cy="2246530"/>
          </a:xfrm>
        </p:spPr>
        <p:txBody>
          <a:bodyPr anchor="b"/>
          <a:lstStyle>
            <a:lvl1pPr>
              <a:defRPr sz="4725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793" y="3614203"/>
            <a:ext cx="8694539" cy="1181397"/>
          </a:xfrm>
        </p:spPr>
        <p:txBody>
          <a:bodyPr/>
          <a:lstStyle>
            <a:lvl1pPr marL="0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1pPr>
            <a:lvl2pPr marL="360045" indent="0">
              <a:buNone/>
              <a:defRPr sz="1575">
                <a:solidFill>
                  <a:schemeClr val="tx1">
                    <a:tint val="75000"/>
                  </a:schemeClr>
                </a:solidFill>
              </a:defRPr>
            </a:lvl2pPr>
            <a:lvl3pPr marL="720090" indent="0">
              <a:buNone/>
              <a:defRPr sz="1418">
                <a:solidFill>
                  <a:schemeClr val="tx1">
                    <a:tint val="75000"/>
                  </a:schemeClr>
                </a:solidFill>
              </a:defRPr>
            </a:lvl3pPr>
            <a:lvl4pPr marL="1080135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4pPr>
            <a:lvl5pPr marL="144018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5pPr>
            <a:lvl6pPr marL="1800225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6pPr>
            <a:lvl7pPr marL="216027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7pPr>
            <a:lvl8pPr marL="2520315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8pPr>
            <a:lvl9pPr marL="288036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B27E-A263-45D8-A3A3-5C00D0A59E1B}" type="datetimeFigureOut">
              <a:rPr lang="de-DE" smtClean="0"/>
              <a:t>14.05.2021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E6310-A497-4756-ABBD-3D550EE6AFD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567026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3043" y="1437680"/>
            <a:ext cx="4284266" cy="342667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03316" y="1437680"/>
            <a:ext cx="4284266" cy="342667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B27E-A263-45D8-A3A3-5C00D0A59E1B}" type="datetimeFigureOut">
              <a:rPr lang="de-DE" smtClean="0"/>
              <a:t>14.05.2021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E6310-A497-4756-ABBD-3D550EE6AFD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717655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4356" y="287536"/>
            <a:ext cx="8694539" cy="1043881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4357" y="1323916"/>
            <a:ext cx="4264576" cy="648831"/>
          </a:xfrm>
        </p:spPr>
        <p:txBody>
          <a:bodyPr anchor="b"/>
          <a:lstStyle>
            <a:lvl1pPr marL="0" indent="0">
              <a:buNone/>
              <a:defRPr sz="1890" b="1"/>
            </a:lvl1pPr>
            <a:lvl2pPr marL="360045" indent="0">
              <a:buNone/>
              <a:defRPr sz="1575" b="1"/>
            </a:lvl2pPr>
            <a:lvl3pPr marL="720090" indent="0">
              <a:buNone/>
              <a:defRPr sz="1418" b="1"/>
            </a:lvl3pPr>
            <a:lvl4pPr marL="1080135" indent="0">
              <a:buNone/>
              <a:defRPr sz="1260" b="1"/>
            </a:lvl4pPr>
            <a:lvl5pPr marL="1440180" indent="0">
              <a:buNone/>
              <a:defRPr sz="1260" b="1"/>
            </a:lvl5pPr>
            <a:lvl6pPr marL="1800225" indent="0">
              <a:buNone/>
              <a:defRPr sz="1260" b="1"/>
            </a:lvl6pPr>
            <a:lvl7pPr marL="2160270" indent="0">
              <a:buNone/>
              <a:defRPr sz="1260" b="1"/>
            </a:lvl7pPr>
            <a:lvl8pPr marL="2520315" indent="0">
              <a:buNone/>
              <a:defRPr sz="1260" b="1"/>
            </a:lvl8pPr>
            <a:lvl9pPr marL="2880360" indent="0">
              <a:buNone/>
              <a:defRPr sz="126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57" y="1972747"/>
            <a:ext cx="4264576" cy="290161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03316" y="1323916"/>
            <a:ext cx="4285579" cy="648831"/>
          </a:xfrm>
        </p:spPr>
        <p:txBody>
          <a:bodyPr anchor="b"/>
          <a:lstStyle>
            <a:lvl1pPr marL="0" indent="0">
              <a:buNone/>
              <a:defRPr sz="1890" b="1"/>
            </a:lvl1pPr>
            <a:lvl2pPr marL="360045" indent="0">
              <a:buNone/>
              <a:defRPr sz="1575" b="1"/>
            </a:lvl2pPr>
            <a:lvl3pPr marL="720090" indent="0">
              <a:buNone/>
              <a:defRPr sz="1418" b="1"/>
            </a:lvl3pPr>
            <a:lvl4pPr marL="1080135" indent="0">
              <a:buNone/>
              <a:defRPr sz="1260" b="1"/>
            </a:lvl4pPr>
            <a:lvl5pPr marL="1440180" indent="0">
              <a:buNone/>
              <a:defRPr sz="1260" b="1"/>
            </a:lvl5pPr>
            <a:lvl6pPr marL="1800225" indent="0">
              <a:buNone/>
              <a:defRPr sz="1260" b="1"/>
            </a:lvl6pPr>
            <a:lvl7pPr marL="2160270" indent="0">
              <a:buNone/>
              <a:defRPr sz="1260" b="1"/>
            </a:lvl7pPr>
            <a:lvl8pPr marL="2520315" indent="0">
              <a:buNone/>
              <a:defRPr sz="1260" b="1"/>
            </a:lvl8pPr>
            <a:lvl9pPr marL="2880360" indent="0">
              <a:buNone/>
              <a:defRPr sz="126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03316" y="1972747"/>
            <a:ext cx="4285579" cy="290161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B27E-A263-45D8-A3A3-5C00D0A59E1B}" type="datetimeFigureOut">
              <a:rPr lang="de-DE" smtClean="0"/>
              <a:t>14.05.2021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E6310-A497-4756-ABBD-3D550EE6AFD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056918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B27E-A263-45D8-A3A3-5C00D0A59E1B}" type="datetimeFigureOut">
              <a:rPr lang="de-DE" smtClean="0"/>
              <a:t>14.05.2021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E6310-A497-4756-ABBD-3D550EE6AFD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179988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B27E-A263-45D8-A3A3-5C00D0A59E1B}" type="datetimeFigureOut">
              <a:rPr lang="de-DE" smtClean="0"/>
              <a:t>14.05.2021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E6310-A497-4756-ABBD-3D550EE6AFD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718419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4356" y="360045"/>
            <a:ext cx="3251264" cy="1260158"/>
          </a:xfrm>
        </p:spPr>
        <p:txBody>
          <a:bodyPr anchor="b"/>
          <a:lstStyle>
            <a:lvl1pPr>
              <a:defRPr sz="252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5579" y="777597"/>
            <a:ext cx="5103316" cy="3837980"/>
          </a:xfrm>
        </p:spPr>
        <p:txBody>
          <a:bodyPr/>
          <a:lstStyle>
            <a:lvl1pPr>
              <a:defRPr sz="2520"/>
            </a:lvl1pPr>
            <a:lvl2pPr>
              <a:defRPr sz="2205"/>
            </a:lvl2pPr>
            <a:lvl3pPr>
              <a:defRPr sz="1890"/>
            </a:lvl3pPr>
            <a:lvl4pPr>
              <a:defRPr sz="1575"/>
            </a:lvl4pPr>
            <a:lvl5pPr>
              <a:defRPr sz="1575"/>
            </a:lvl5pPr>
            <a:lvl6pPr>
              <a:defRPr sz="1575"/>
            </a:lvl6pPr>
            <a:lvl7pPr>
              <a:defRPr sz="1575"/>
            </a:lvl7pPr>
            <a:lvl8pPr>
              <a:defRPr sz="1575"/>
            </a:lvl8pPr>
            <a:lvl9pPr>
              <a:defRPr sz="1575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4356" y="1620202"/>
            <a:ext cx="3251264" cy="3001626"/>
          </a:xfrm>
        </p:spPr>
        <p:txBody>
          <a:bodyPr/>
          <a:lstStyle>
            <a:lvl1pPr marL="0" indent="0">
              <a:buNone/>
              <a:defRPr sz="1260"/>
            </a:lvl1pPr>
            <a:lvl2pPr marL="360045" indent="0">
              <a:buNone/>
              <a:defRPr sz="1103"/>
            </a:lvl2pPr>
            <a:lvl3pPr marL="720090" indent="0">
              <a:buNone/>
              <a:defRPr sz="945"/>
            </a:lvl3pPr>
            <a:lvl4pPr marL="1080135" indent="0">
              <a:buNone/>
              <a:defRPr sz="788"/>
            </a:lvl4pPr>
            <a:lvl5pPr marL="1440180" indent="0">
              <a:buNone/>
              <a:defRPr sz="788"/>
            </a:lvl5pPr>
            <a:lvl6pPr marL="1800225" indent="0">
              <a:buNone/>
              <a:defRPr sz="788"/>
            </a:lvl6pPr>
            <a:lvl7pPr marL="2160270" indent="0">
              <a:buNone/>
              <a:defRPr sz="788"/>
            </a:lvl7pPr>
            <a:lvl8pPr marL="2520315" indent="0">
              <a:buNone/>
              <a:defRPr sz="788"/>
            </a:lvl8pPr>
            <a:lvl9pPr marL="2880360" indent="0">
              <a:buNone/>
              <a:defRPr sz="788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B27E-A263-45D8-A3A3-5C00D0A59E1B}" type="datetimeFigureOut">
              <a:rPr lang="de-DE" smtClean="0"/>
              <a:t>14.05.2021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E6310-A497-4756-ABBD-3D550EE6AFD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218609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4356" y="360045"/>
            <a:ext cx="3251264" cy="1260158"/>
          </a:xfrm>
        </p:spPr>
        <p:txBody>
          <a:bodyPr anchor="b"/>
          <a:lstStyle>
            <a:lvl1pPr>
              <a:defRPr sz="252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85579" y="777597"/>
            <a:ext cx="5103316" cy="3837980"/>
          </a:xfrm>
        </p:spPr>
        <p:txBody>
          <a:bodyPr anchor="t"/>
          <a:lstStyle>
            <a:lvl1pPr marL="0" indent="0">
              <a:buNone/>
              <a:defRPr sz="2520"/>
            </a:lvl1pPr>
            <a:lvl2pPr marL="360045" indent="0">
              <a:buNone/>
              <a:defRPr sz="2205"/>
            </a:lvl2pPr>
            <a:lvl3pPr marL="720090" indent="0">
              <a:buNone/>
              <a:defRPr sz="1890"/>
            </a:lvl3pPr>
            <a:lvl4pPr marL="1080135" indent="0">
              <a:buNone/>
              <a:defRPr sz="1575"/>
            </a:lvl4pPr>
            <a:lvl5pPr marL="1440180" indent="0">
              <a:buNone/>
              <a:defRPr sz="1575"/>
            </a:lvl5pPr>
            <a:lvl6pPr marL="1800225" indent="0">
              <a:buNone/>
              <a:defRPr sz="1575"/>
            </a:lvl6pPr>
            <a:lvl7pPr marL="2160270" indent="0">
              <a:buNone/>
              <a:defRPr sz="1575"/>
            </a:lvl7pPr>
            <a:lvl8pPr marL="2520315" indent="0">
              <a:buNone/>
              <a:defRPr sz="1575"/>
            </a:lvl8pPr>
            <a:lvl9pPr marL="2880360" indent="0">
              <a:buNone/>
              <a:defRPr sz="1575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4356" y="1620202"/>
            <a:ext cx="3251264" cy="3001626"/>
          </a:xfrm>
        </p:spPr>
        <p:txBody>
          <a:bodyPr/>
          <a:lstStyle>
            <a:lvl1pPr marL="0" indent="0">
              <a:buNone/>
              <a:defRPr sz="1260"/>
            </a:lvl1pPr>
            <a:lvl2pPr marL="360045" indent="0">
              <a:buNone/>
              <a:defRPr sz="1103"/>
            </a:lvl2pPr>
            <a:lvl3pPr marL="720090" indent="0">
              <a:buNone/>
              <a:defRPr sz="945"/>
            </a:lvl3pPr>
            <a:lvl4pPr marL="1080135" indent="0">
              <a:buNone/>
              <a:defRPr sz="788"/>
            </a:lvl4pPr>
            <a:lvl5pPr marL="1440180" indent="0">
              <a:buNone/>
              <a:defRPr sz="788"/>
            </a:lvl5pPr>
            <a:lvl6pPr marL="1800225" indent="0">
              <a:buNone/>
              <a:defRPr sz="788"/>
            </a:lvl6pPr>
            <a:lvl7pPr marL="2160270" indent="0">
              <a:buNone/>
              <a:defRPr sz="788"/>
            </a:lvl7pPr>
            <a:lvl8pPr marL="2520315" indent="0">
              <a:buNone/>
              <a:defRPr sz="788"/>
            </a:lvl8pPr>
            <a:lvl9pPr marL="2880360" indent="0">
              <a:buNone/>
              <a:defRPr sz="788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B27E-A263-45D8-A3A3-5C00D0A59E1B}" type="datetimeFigureOut">
              <a:rPr lang="de-DE" smtClean="0"/>
              <a:t>14.05.2021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E6310-A497-4756-ABBD-3D550EE6AFD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052202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93043" y="287536"/>
            <a:ext cx="8694539" cy="10438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3043" y="1437680"/>
            <a:ext cx="8694539" cy="34266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93043" y="5005626"/>
            <a:ext cx="2268141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C0B27E-A263-45D8-A3A3-5C00D0A59E1B}" type="datetimeFigureOut">
              <a:rPr lang="de-DE" smtClean="0"/>
              <a:t>14.05.2021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39207" y="5005626"/>
            <a:ext cx="3402211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19441" y="5005626"/>
            <a:ext cx="2268141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E6310-A497-4756-ABBD-3D550EE6AFD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209138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720090" rtl="0" eaLnBrk="1" latinLnBrk="0" hangingPunct="1">
        <a:lnSpc>
          <a:spcPct val="90000"/>
        </a:lnSpc>
        <a:spcBef>
          <a:spcPct val="0"/>
        </a:spcBef>
        <a:buNone/>
        <a:defRPr sz="346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0023" indent="-180023" algn="l" defTabSz="720090" rtl="0" eaLnBrk="1" latinLnBrk="0" hangingPunct="1">
        <a:lnSpc>
          <a:spcPct val="90000"/>
        </a:lnSpc>
        <a:spcBef>
          <a:spcPts val="788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1pPr>
      <a:lvl2pPr marL="540068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900113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3pPr>
      <a:lvl4pPr marL="1260158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4pPr>
      <a:lvl5pPr marL="1620203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5pPr>
      <a:lvl6pPr marL="1980248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6pPr>
      <a:lvl7pPr marL="2340293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7pPr>
      <a:lvl8pPr marL="2700338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8pPr>
      <a:lvl9pPr marL="3060383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1pPr>
      <a:lvl2pPr marL="360045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2pPr>
      <a:lvl3pPr marL="720090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3pPr>
      <a:lvl4pPr marL="1080135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4pPr>
      <a:lvl5pPr marL="1440180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5pPr>
      <a:lvl6pPr marL="1800225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6pPr>
      <a:lvl7pPr marL="2160270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7pPr>
      <a:lvl8pPr marL="2520315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8pPr>
      <a:lvl9pPr marL="2880360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uppieren 5">
            <a:extLst>
              <a:ext uri="{FF2B5EF4-FFF2-40B4-BE49-F238E27FC236}">
                <a16:creationId xmlns:a16="http://schemas.microsoft.com/office/drawing/2014/main" id="{933A5F87-8B07-4899-8EDC-013A34CF3DFE}"/>
              </a:ext>
            </a:extLst>
          </p:cNvPr>
          <p:cNvGrpSpPr/>
          <p:nvPr/>
        </p:nvGrpSpPr>
        <p:grpSpPr>
          <a:xfrm>
            <a:off x="236399" y="175805"/>
            <a:ext cx="9607827" cy="5049064"/>
            <a:chOff x="236398" y="175805"/>
            <a:chExt cx="9607827" cy="5049064"/>
          </a:xfrm>
        </p:grpSpPr>
        <p:sp>
          <p:nvSpPr>
            <p:cNvPr id="4" name="Rechteck 3">
              <a:extLst>
                <a:ext uri="{FF2B5EF4-FFF2-40B4-BE49-F238E27FC236}">
                  <a16:creationId xmlns:a16="http://schemas.microsoft.com/office/drawing/2014/main" id="{4389AF72-A8CF-433E-B2DB-3E9F6DB49091}"/>
                </a:ext>
              </a:extLst>
            </p:cNvPr>
            <p:cNvSpPr/>
            <p:nvPr/>
          </p:nvSpPr>
          <p:spPr>
            <a:xfrm>
              <a:off x="236398" y="175805"/>
              <a:ext cx="9607827" cy="504906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53" name="Gruppieren 52">
              <a:extLst>
                <a:ext uri="{FF2B5EF4-FFF2-40B4-BE49-F238E27FC236}">
                  <a16:creationId xmlns:a16="http://schemas.microsoft.com/office/drawing/2014/main" id="{D90909B7-5B95-4F8E-AB64-6A840CC52D8C}"/>
                </a:ext>
              </a:extLst>
            </p:cNvPr>
            <p:cNvGrpSpPr/>
            <p:nvPr/>
          </p:nvGrpSpPr>
          <p:grpSpPr>
            <a:xfrm>
              <a:off x="349090" y="352495"/>
              <a:ext cx="9423665" cy="4872374"/>
              <a:chOff x="662730" y="1335277"/>
              <a:chExt cx="9423665" cy="4872374"/>
            </a:xfrm>
          </p:grpSpPr>
          <p:cxnSp>
            <p:nvCxnSpPr>
              <p:cNvPr id="48" name="Gerader Verbinder 47">
                <a:extLst>
                  <a:ext uri="{FF2B5EF4-FFF2-40B4-BE49-F238E27FC236}">
                    <a16:creationId xmlns:a16="http://schemas.microsoft.com/office/drawing/2014/main" id="{C665D8BC-A1F4-456E-8C97-EFCE362CD6A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62730" y="3837997"/>
                <a:ext cx="2676939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Gerader Verbinder 42">
                <a:extLst>
                  <a:ext uri="{FF2B5EF4-FFF2-40B4-BE49-F238E27FC236}">
                    <a16:creationId xmlns:a16="http://schemas.microsoft.com/office/drawing/2014/main" id="{81841A5B-5DA1-4863-B0A3-8970A34551B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577340" y="5392150"/>
                <a:ext cx="3360987" cy="1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Gerader Verbinder 41">
                <a:extLst>
                  <a:ext uri="{FF2B5EF4-FFF2-40B4-BE49-F238E27FC236}">
                    <a16:creationId xmlns:a16="http://schemas.microsoft.com/office/drawing/2014/main" id="{50765DAF-600F-4A45-866C-F7A7CD5A551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577340" y="3843168"/>
                <a:ext cx="3360987" cy="1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" name="Textfeld 7">
                <a:extLst>
                  <a:ext uri="{FF2B5EF4-FFF2-40B4-BE49-F238E27FC236}">
                    <a16:creationId xmlns:a16="http://schemas.microsoft.com/office/drawing/2014/main" id="{A5D376AD-6C1C-4BEA-8112-D0A9187E46F5}"/>
                  </a:ext>
                </a:extLst>
              </p:cNvPr>
              <p:cNvSpPr txBox="1"/>
              <p:nvPr/>
            </p:nvSpPr>
            <p:spPr>
              <a:xfrm>
                <a:off x="2623075" y="1335277"/>
                <a:ext cx="5461752" cy="4308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200" dirty="0">
                    <a:latin typeface="CMU Bright" panose="02000603000000000000" pitchFamily="2" charset="0"/>
                    <a:ea typeface="CMU Bright" panose="02000603000000000000" pitchFamily="2" charset="0"/>
                    <a:cs typeface="CMU Bright" panose="02000603000000000000" pitchFamily="2" charset="0"/>
                  </a:rPr>
                  <a:t>Standardprobleme </a:t>
                </a:r>
                <a:r>
                  <a:rPr lang="de-DE" sz="2200" dirty="0" err="1">
                    <a:latin typeface="CMU Bright" panose="02000603000000000000" pitchFamily="2" charset="0"/>
                    <a:ea typeface="CMU Bright" panose="02000603000000000000" pitchFamily="2" charset="0"/>
                    <a:cs typeface="CMU Bright" panose="02000603000000000000" pitchFamily="2" charset="0"/>
                  </a:rPr>
                  <a:t>frequentistischer</a:t>
                </a:r>
                <a:r>
                  <a:rPr lang="de-DE" sz="2200" dirty="0">
                    <a:latin typeface="CMU Bright" panose="02000603000000000000" pitchFamily="2" charset="0"/>
                    <a:ea typeface="CMU Bright" panose="02000603000000000000" pitchFamily="2" charset="0"/>
                    <a:cs typeface="CMU Bright" panose="02000603000000000000" pitchFamily="2" charset="0"/>
                  </a:rPr>
                  <a:t> Inferenz</a:t>
                </a:r>
              </a:p>
            </p:txBody>
          </p:sp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9" name="Textfeld 8">
                    <a:extLst>
                      <a:ext uri="{FF2B5EF4-FFF2-40B4-BE49-F238E27FC236}">
                        <a16:creationId xmlns:a16="http://schemas.microsoft.com/office/drawing/2014/main" id="{6B730DB8-08DB-4367-BEE4-7E42AEC52107}"/>
                      </a:ext>
                    </a:extLst>
                  </p:cNvPr>
                  <p:cNvSpPr txBox="1"/>
                  <p:nvPr/>
                </p:nvSpPr>
                <p:spPr>
                  <a:xfrm>
                    <a:off x="2996709" y="3984159"/>
                    <a:ext cx="227626" cy="276999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m:rPr>
                              <m:sty m:val="p"/>
                            </m:rPr>
                            <a:rPr lang="de-DE" i="1">
                              <a:latin typeface="Cambria Math" panose="02040503050406030204" pitchFamily="18" charset="0"/>
                            </a:rPr>
                            <m:t>Θ</m:t>
                          </m:r>
                        </m:oMath>
                      </m:oMathPara>
                    </a14:m>
                    <a:endParaRPr lang="de-DE" dirty="0">
                      <a:latin typeface="CMU Bright" panose="02000603000000000000" pitchFamily="2" charset="0"/>
                      <a:ea typeface="CMU Bright" panose="02000603000000000000" pitchFamily="2" charset="0"/>
                      <a:cs typeface="CMU Bright" panose="02000603000000000000" pitchFamily="2" charset="0"/>
                    </a:endParaRPr>
                  </a:p>
                </p:txBody>
              </p:sp>
            </mc:Choice>
            <mc:Fallback>
              <p:sp>
                <p:nvSpPr>
                  <p:cNvPr id="9" name="Textfeld 8">
                    <a:extLst>
                      <a:ext uri="{FF2B5EF4-FFF2-40B4-BE49-F238E27FC236}">
                        <a16:creationId xmlns:a16="http://schemas.microsoft.com/office/drawing/2014/main" id="{6B730DB8-08DB-4367-BEE4-7E42AEC52107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996709" y="3984159"/>
                    <a:ext cx="227626" cy="276999"/>
                  </a:xfrm>
                  <a:prstGeom prst="rect">
                    <a:avLst/>
                  </a:prstGeom>
                  <a:blipFill>
                    <a:blip r:embed="rId2"/>
                    <a:stretch>
                      <a:fillRect l="-18919" r="-21622" b="-4348"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10" name="Ellipse 9">
                <a:extLst>
                  <a:ext uri="{FF2B5EF4-FFF2-40B4-BE49-F238E27FC236}">
                    <a16:creationId xmlns:a16="http://schemas.microsoft.com/office/drawing/2014/main" id="{88A719E1-6D83-4439-8FEF-EEE2658630CA}"/>
                  </a:ext>
                </a:extLst>
              </p:cNvPr>
              <p:cNvSpPr/>
              <p:nvPr/>
            </p:nvSpPr>
            <p:spPr>
              <a:xfrm>
                <a:off x="1238198" y="3756898"/>
                <a:ext cx="165463" cy="165463"/>
              </a:xfrm>
              <a:prstGeom prst="ellipse">
                <a:avLst/>
              </a:prstGeom>
              <a:ln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endParaRPr>
              </a:p>
            </p:txBody>
          </p:sp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11" name="Textfeld 10">
                    <a:extLst>
                      <a:ext uri="{FF2B5EF4-FFF2-40B4-BE49-F238E27FC236}">
                        <a16:creationId xmlns:a16="http://schemas.microsoft.com/office/drawing/2014/main" id="{2A559345-09EE-48D5-BDC2-994749B91975}"/>
                      </a:ext>
                    </a:extLst>
                  </p:cNvPr>
                  <p:cNvSpPr txBox="1"/>
                  <p:nvPr/>
                </p:nvSpPr>
                <p:spPr>
                  <a:xfrm>
                    <a:off x="1118523" y="3937992"/>
                    <a:ext cx="398186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𝜃</m:t>
                          </m:r>
                        </m:oMath>
                      </m:oMathPara>
                    </a14:m>
                    <a:endParaRPr lang="de-DE" dirty="0">
                      <a:latin typeface="CMU Bright" panose="02000603000000000000" pitchFamily="2" charset="0"/>
                      <a:ea typeface="CMU Bright" panose="02000603000000000000" pitchFamily="2" charset="0"/>
                      <a:cs typeface="CMU Bright" panose="02000603000000000000" pitchFamily="2" charset="0"/>
                    </a:endParaRPr>
                  </a:p>
                </p:txBody>
              </p:sp>
            </mc:Choice>
            <mc:Fallback>
              <p:sp>
                <p:nvSpPr>
                  <p:cNvPr id="11" name="Textfeld 10">
                    <a:extLst>
                      <a:ext uri="{FF2B5EF4-FFF2-40B4-BE49-F238E27FC236}">
                        <a16:creationId xmlns:a16="http://schemas.microsoft.com/office/drawing/2014/main" id="{2A559345-09EE-48D5-BDC2-994749B91975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118523" y="3937992"/>
                    <a:ext cx="398186" cy="369332"/>
                  </a:xfrm>
                  <a:prstGeom prst="rect">
                    <a:avLst/>
                  </a:prstGeom>
                  <a:blipFill>
                    <a:blip r:embed="rId3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12" name="Textfeld 11">
                <a:extLst>
                  <a:ext uri="{FF2B5EF4-FFF2-40B4-BE49-F238E27FC236}">
                    <a16:creationId xmlns:a16="http://schemas.microsoft.com/office/drawing/2014/main" id="{B590BB0B-BA34-41CC-9901-00A2887A491E}"/>
                  </a:ext>
                </a:extLst>
              </p:cNvPr>
              <p:cNvSpPr txBox="1"/>
              <p:nvPr/>
            </p:nvSpPr>
            <p:spPr>
              <a:xfrm>
                <a:off x="853288" y="3132515"/>
                <a:ext cx="2295821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de-DE" sz="1400" dirty="0">
                    <a:latin typeface="CMU Bright" panose="02000603000000000000" pitchFamily="2" charset="0"/>
                    <a:ea typeface="CMU Bright" panose="02000603000000000000" pitchFamily="2" charset="0"/>
                    <a:cs typeface="CMU Bright" panose="02000603000000000000" pitchFamily="2" charset="0"/>
                  </a:rPr>
                  <a:t>Wahrer, aber unbekannter, </a:t>
                </a:r>
              </a:p>
              <a:p>
                <a:pPr algn="ctr"/>
                <a:r>
                  <a:rPr lang="de-DE" sz="1400" dirty="0">
                    <a:latin typeface="CMU Bright" panose="02000603000000000000" pitchFamily="2" charset="0"/>
                    <a:ea typeface="CMU Bright" panose="02000603000000000000" pitchFamily="2" charset="0"/>
                    <a:cs typeface="CMU Bright" panose="02000603000000000000" pitchFamily="2" charset="0"/>
                  </a:rPr>
                  <a:t>Parameterwert</a:t>
                </a:r>
              </a:p>
            </p:txBody>
          </p:sp>
          <p:cxnSp>
            <p:nvCxnSpPr>
              <p:cNvPr id="14" name="Gerader Verbinder 13">
                <a:extLst>
                  <a:ext uri="{FF2B5EF4-FFF2-40B4-BE49-F238E27FC236}">
                    <a16:creationId xmlns:a16="http://schemas.microsoft.com/office/drawing/2014/main" id="{EB7A3D28-173F-4D89-84FC-B91A6E0B8DA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577340" y="2475467"/>
                <a:ext cx="3360987" cy="1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15" name="Textfeld 14">
                    <a:extLst>
                      <a:ext uri="{FF2B5EF4-FFF2-40B4-BE49-F238E27FC236}">
                        <a16:creationId xmlns:a16="http://schemas.microsoft.com/office/drawing/2014/main" id="{EB139173-0D5B-45A7-B50C-04E57737A3E2}"/>
                      </a:ext>
                    </a:extLst>
                  </p:cNvPr>
                  <p:cNvSpPr txBox="1"/>
                  <p:nvPr/>
                </p:nvSpPr>
                <p:spPr>
                  <a:xfrm>
                    <a:off x="9753555" y="2640824"/>
                    <a:ext cx="227626" cy="276999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m:rPr>
                              <m:sty m:val="p"/>
                            </m:rPr>
                            <a:rPr lang="de-DE" i="1">
                              <a:latin typeface="Cambria Math" panose="02040503050406030204" pitchFamily="18" charset="0"/>
                            </a:rPr>
                            <m:t>Θ</m:t>
                          </m:r>
                        </m:oMath>
                      </m:oMathPara>
                    </a14:m>
                    <a:endParaRPr lang="de-DE" dirty="0">
                      <a:latin typeface="CMU Bright" panose="02000603000000000000" pitchFamily="2" charset="0"/>
                      <a:ea typeface="CMU Bright" panose="02000603000000000000" pitchFamily="2" charset="0"/>
                      <a:cs typeface="CMU Bright" panose="02000603000000000000" pitchFamily="2" charset="0"/>
                    </a:endParaRPr>
                  </a:p>
                </p:txBody>
              </p:sp>
            </mc:Choice>
            <mc:Fallback>
              <p:sp>
                <p:nvSpPr>
                  <p:cNvPr id="15" name="Textfeld 14">
                    <a:extLst>
                      <a:ext uri="{FF2B5EF4-FFF2-40B4-BE49-F238E27FC236}">
                        <a16:creationId xmlns:a16="http://schemas.microsoft.com/office/drawing/2014/main" id="{EB139173-0D5B-45A7-B50C-04E57737A3E2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9753555" y="2640824"/>
                    <a:ext cx="227626" cy="276999"/>
                  </a:xfrm>
                  <a:prstGeom prst="rect">
                    <a:avLst/>
                  </a:prstGeom>
                  <a:blipFill>
                    <a:blip r:embed="rId4"/>
                    <a:stretch>
                      <a:fillRect l="-21622" r="-18919" b="-4444"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16" name="Ellipse 15">
                <a:extLst>
                  <a:ext uri="{FF2B5EF4-FFF2-40B4-BE49-F238E27FC236}">
                    <a16:creationId xmlns:a16="http://schemas.microsoft.com/office/drawing/2014/main" id="{31B88A61-0E4F-46DC-8E38-9DF8D89D55FD}"/>
                  </a:ext>
                </a:extLst>
              </p:cNvPr>
              <p:cNvSpPr/>
              <p:nvPr/>
            </p:nvSpPr>
            <p:spPr>
              <a:xfrm>
                <a:off x="7447765" y="2388371"/>
                <a:ext cx="165463" cy="165463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endParaRPr>
              </a:p>
            </p:txBody>
          </p:sp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17" name="Textfeld 16">
                    <a:extLst>
                      <a:ext uri="{FF2B5EF4-FFF2-40B4-BE49-F238E27FC236}">
                        <a16:creationId xmlns:a16="http://schemas.microsoft.com/office/drawing/2014/main" id="{2D730FFB-9193-4941-9A6F-CD7E44C6ECCE}"/>
                      </a:ext>
                    </a:extLst>
                  </p:cNvPr>
                  <p:cNvSpPr txBox="1"/>
                  <p:nvPr/>
                </p:nvSpPr>
                <p:spPr>
                  <a:xfrm>
                    <a:off x="7331403" y="2588790"/>
                    <a:ext cx="398186" cy="381066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acc>
                            <m:accPr>
                              <m:chr m:val="̂"/>
                              <m:ctrlPr>
                                <a:rPr lang="de-DE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𝜃</m:t>
                              </m:r>
                            </m:e>
                          </m:acc>
                        </m:oMath>
                      </m:oMathPara>
                    </a14:m>
                    <a:endParaRPr lang="de-DE" dirty="0">
                      <a:latin typeface="CMU Bright" panose="02000603000000000000" pitchFamily="2" charset="0"/>
                      <a:ea typeface="CMU Bright" panose="02000603000000000000" pitchFamily="2" charset="0"/>
                      <a:cs typeface="CMU Bright" panose="02000603000000000000" pitchFamily="2" charset="0"/>
                    </a:endParaRPr>
                  </a:p>
                </p:txBody>
              </p:sp>
            </mc:Choice>
            <mc:Fallback>
              <p:sp>
                <p:nvSpPr>
                  <p:cNvPr id="17" name="Textfeld 16">
                    <a:extLst>
                      <a:ext uri="{FF2B5EF4-FFF2-40B4-BE49-F238E27FC236}">
                        <a16:creationId xmlns:a16="http://schemas.microsoft.com/office/drawing/2014/main" id="{2D730FFB-9193-4941-9A6F-CD7E44C6ECCE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7331403" y="2588790"/>
                    <a:ext cx="398186" cy="381066"/>
                  </a:xfrm>
                  <a:prstGeom prst="rect">
                    <a:avLst/>
                  </a:prstGeom>
                  <a:blipFill>
                    <a:blip r:embed="rId5"/>
                    <a:stretch>
                      <a:fillRect t="-9524" r="-18182"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18" name="Textfeld 17">
                <a:extLst>
                  <a:ext uri="{FF2B5EF4-FFF2-40B4-BE49-F238E27FC236}">
                    <a16:creationId xmlns:a16="http://schemas.microsoft.com/office/drawing/2014/main" id="{CA6E29EC-9190-4F3F-936E-4877328492D4}"/>
                  </a:ext>
                </a:extLst>
              </p:cNvPr>
              <p:cNvSpPr txBox="1"/>
              <p:nvPr/>
            </p:nvSpPr>
            <p:spPr>
              <a:xfrm>
                <a:off x="6464761" y="1895945"/>
                <a:ext cx="1859805" cy="3231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1500" dirty="0">
                    <a:latin typeface="CMU Bright" panose="02000603000000000000" pitchFamily="2" charset="0"/>
                    <a:ea typeface="CMU Bright" panose="02000603000000000000" pitchFamily="2" charset="0"/>
                    <a:cs typeface="CMU Bright" panose="02000603000000000000" pitchFamily="2" charset="0"/>
                  </a:rPr>
                  <a:t>Parameterschätzung</a:t>
                </a:r>
              </a:p>
            </p:txBody>
          </p:sp>
          <p:sp>
            <p:nvSpPr>
              <p:cNvPr id="19" name="Ellipse 18">
                <a:extLst>
                  <a:ext uri="{FF2B5EF4-FFF2-40B4-BE49-F238E27FC236}">
                    <a16:creationId xmlns:a16="http://schemas.microsoft.com/office/drawing/2014/main" id="{4931E6B6-F0C7-4222-ABD3-2A96581C24A5}"/>
                  </a:ext>
                </a:extLst>
              </p:cNvPr>
              <p:cNvSpPr/>
              <p:nvPr/>
            </p:nvSpPr>
            <p:spPr>
              <a:xfrm>
                <a:off x="7832894" y="2388371"/>
                <a:ext cx="165463" cy="165463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accent5">
                    <a:lumMod val="75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endParaRPr>
              </a:p>
            </p:txBody>
          </p:sp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21" name="Textfeld 20">
                    <a:extLst>
                      <a:ext uri="{FF2B5EF4-FFF2-40B4-BE49-F238E27FC236}">
                        <a16:creationId xmlns:a16="http://schemas.microsoft.com/office/drawing/2014/main" id="{4F408BBD-DC02-46F4-9807-8AB26A1F2730}"/>
                      </a:ext>
                    </a:extLst>
                  </p:cNvPr>
                  <p:cNvSpPr txBox="1"/>
                  <p:nvPr/>
                </p:nvSpPr>
                <p:spPr>
                  <a:xfrm>
                    <a:off x="9753555" y="3984159"/>
                    <a:ext cx="227626" cy="276999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m:rPr>
                              <m:sty m:val="p"/>
                            </m:rPr>
                            <a:rPr lang="de-DE" i="1">
                              <a:latin typeface="Cambria Math" panose="02040503050406030204" pitchFamily="18" charset="0"/>
                            </a:rPr>
                            <m:t>Θ</m:t>
                          </m:r>
                        </m:oMath>
                      </m:oMathPara>
                    </a14:m>
                    <a:endParaRPr lang="de-DE" dirty="0">
                      <a:latin typeface="CMU Bright" panose="02000603000000000000" pitchFamily="2" charset="0"/>
                      <a:ea typeface="CMU Bright" panose="02000603000000000000" pitchFamily="2" charset="0"/>
                      <a:cs typeface="CMU Bright" panose="02000603000000000000" pitchFamily="2" charset="0"/>
                    </a:endParaRPr>
                  </a:p>
                </p:txBody>
              </p:sp>
            </mc:Choice>
            <mc:Fallback>
              <p:sp>
                <p:nvSpPr>
                  <p:cNvPr id="21" name="Textfeld 20">
                    <a:extLst>
                      <a:ext uri="{FF2B5EF4-FFF2-40B4-BE49-F238E27FC236}">
                        <a16:creationId xmlns:a16="http://schemas.microsoft.com/office/drawing/2014/main" id="{4F408BBD-DC02-46F4-9807-8AB26A1F2730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9753555" y="3984159"/>
                    <a:ext cx="227626" cy="276999"/>
                  </a:xfrm>
                  <a:prstGeom prst="rect">
                    <a:avLst/>
                  </a:prstGeom>
                  <a:blipFill>
                    <a:blip r:embed="rId6"/>
                    <a:stretch>
                      <a:fillRect l="-21622" r="-18919" b="-4348"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22" name="Ellipse 21">
                <a:extLst>
                  <a:ext uri="{FF2B5EF4-FFF2-40B4-BE49-F238E27FC236}">
                    <a16:creationId xmlns:a16="http://schemas.microsoft.com/office/drawing/2014/main" id="{FB3C2DFE-0551-4795-806E-5CF78B51041C}"/>
                  </a:ext>
                </a:extLst>
              </p:cNvPr>
              <p:cNvSpPr/>
              <p:nvPr/>
            </p:nvSpPr>
            <p:spPr>
              <a:xfrm>
                <a:off x="7429278" y="3770683"/>
                <a:ext cx="165463" cy="165463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endParaRPr>
              </a:p>
            </p:txBody>
          </p:sp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23" name="Textfeld 22">
                    <a:extLst>
                      <a:ext uri="{FF2B5EF4-FFF2-40B4-BE49-F238E27FC236}">
                        <a16:creationId xmlns:a16="http://schemas.microsoft.com/office/drawing/2014/main" id="{C96D4EC6-0979-445B-BDBE-A878C5F2D5AE}"/>
                      </a:ext>
                    </a:extLst>
                  </p:cNvPr>
                  <p:cNvSpPr txBox="1"/>
                  <p:nvPr/>
                </p:nvSpPr>
                <p:spPr>
                  <a:xfrm>
                    <a:off x="7110732" y="3932125"/>
                    <a:ext cx="793551" cy="381066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acc>
                            <m:accPr>
                              <m:chr m:val="̂"/>
                              <m:ctrlPr>
                                <a:rPr lang="de-DE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𝜃</m:t>
                              </m:r>
                            </m:e>
                          </m:acc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±</m:t>
                          </m:r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𝜉</m:t>
                          </m:r>
                        </m:oMath>
                      </m:oMathPara>
                    </a14:m>
                    <a:endParaRPr lang="de-DE" dirty="0">
                      <a:latin typeface="CMU Bright" panose="02000603000000000000" pitchFamily="2" charset="0"/>
                      <a:ea typeface="CMU Bright" panose="02000603000000000000" pitchFamily="2" charset="0"/>
                      <a:cs typeface="CMU Bright" panose="02000603000000000000" pitchFamily="2" charset="0"/>
                    </a:endParaRPr>
                  </a:p>
                </p:txBody>
              </p:sp>
            </mc:Choice>
            <mc:Fallback>
              <p:sp>
                <p:nvSpPr>
                  <p:cNvPr id="23" name="Textfeld 22">
                    <a:extLst>
                      <a:ext uri="{FF2B5EF4-FFF2-40B4-BE49-F238E27FC236}">
                        <a16:creationId xmlns:a16="http://schemas.microsoft.com/office/drawing/2014/main" id="{C96D4EC6-0979-445B-BDBE-A878C5F2D5AE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7110732" y="3932125"/>
                    <a:ext cx="793551" cy="381066"/>
                  </a:xfrm>
                  <a:prstGeom prst="rect">
                    <a:avLst/>
                  </a:prstGeom>
                  <a:blipFill>
                    <a:blip r:embed="rId7"/>
                    <a:stretch>
                      <a:fillRect t="-9677" b="-11290"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24" name="Textfeld 23">
                <a:extLst>
                  <a:ext uri="{FF2B5EF4-FFF2-40B4-BE49-F238E27FC236}">
                    <a16:creationId xmlns:a16="http://schemas.microsoft.com/office/drawing/2014/main" id="{B9205B82-3F1F-4A5F-9ECD-7AD0A0E46CE4}"/>
                  </a:ext>
                </a:extLst>
              </p:cNvPr>
              <p:cNvSpPr txBox="1"/>
              <p:nvPr/>
            </p:nvSpPr>
            <p:spPr>
              <a:xfrm>
                <a:off x="6464761" y="3240237"/>
                <a:ext cx="1640193" cy="3231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1500" dirty="0">
                    <a:latin typeface="CMU Bright" panose="02000603000000000000" pitchFamily="2" charset="0"/>
                    <a:ea typeface="CMU Bright" panose="02000603000000000000" pitchFamily="2" charset="0"/>
                    <a:cs typeface="CMU Bright" panose="02000603000000000000" pitchFamily="2" charset="0"/>
                  </a:rPr>
                  <a:t>Konfidenzintervall</a:t>
                </a:r>
              </a:p>
            </p:txBody>
          </p:sp>
          <p:sp>
            <p:nvSpPr>
              <p:cNvPr id="25" name="Ellipse 24">
                <a:extLst>
                  <a:ext uri="{FF2B5EF4-FFF2-40B4-BE49-F238E27FC236}">
                    <a16:creationId xmlns:a16="http://schemas.microsoft.com/office/drawing/2014/main" id="{FAC217B0-BF58-470F-96C5-448A89BCC181}"/>
                  </a:ext>
                </a:extLst>
              </p:cNvPr>
              <p:cNvSpPr/>
              <p:nvPr/>
            </p:nvSpPr>
            <p:spPr>
              <a:xfrm>
                <a:off x="7832894" y="3770683"/>
                <a:ext cx="165463" cy="165463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accent5">
                    <a:lumMod val="75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endParaRPr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6" name="Textfeld 25">
                    <a:extLst>
                      <a:ext uri="{FF2B5EF4-FFF2-40B4-BE49-F238E27FC236}">
                        <a16:creationId xmlns:a16="http://schemas.microsoft.com/office/drawing/2014/main" id="{5F833FAA-31BB-4E4F-8AD8-F2F4286C6DD0}"/>
                      </a:ext>
                    </a:extLst>
                  </p:cNvPr>
                  <p:cNvSpPr txBox="1"/>
                  <p:nvPr/>
                </p:nvSpPr>
                <p:spPr>
                  <a:xfrm>
                    <a:off x="6747254" y="3663599"/>
                    <a:ext cx="966563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14:m>
                      <m:oMath xmlns:m="http://schemas.openxmlformats.org/officeDocument/2006/math">
                        <m:r>
                          <a:rPr lang="de-DE" i="1">
                            <a:latin typeface="Cambria Math" panose="02040503050406030204" pitchFamily="18" charset="0"/>
                          </a:rPr>
                          <m:t>[                      ]</m:t>
                        </m:r>
                      </m:oMath>
                    </a14:m>
                    <a:r>
                      <a:rPr lang="de-DE" dirty="0">
                        <a:latin typeface="CMU Bright" panose="02000603000000000000" pitchFamily="2" charset="0"/>
                        <a:ea typeface="CMU Bright" panose="02000603000000000000" pitchFamily="2" charset="0"/>
                        <a:cs typeface="CMU Bright" panose="02000603000000000000" pitchFamily="2" charset="0"/>
                      </a:rPr>
                      <a:t>         </a:t>
                    </a:r>
                  </a:p>
                </p:txBody>
              </p:sp>
            </mc:Choice>
            <mc:Fallback xmlns="">
              <p:sp>
                <p:nvSpPr>
                  <p:cNvPr id="26" name="Textfeld 25">
                    <a:extLst>
                      <a:ext uri="{FF2B5EF4-FFF2-40B4-BE49-F238E27FC236}">
                        <a16:creationId xmlns:a16="http://schemas.microsoft.com/office/drawing/2014/main" id="{5F833FAA-31BB-4E4F-8AD8-F2F4286C6DD0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6747254" y="3663599"/>
                    <a:ext cx="966563" cy="369332"/>
                  </a:xfrm>
                  <a:prstGeom prst="rect">
                    <a:avLst/>
                  </a:prstGeom>
                  <a:blipFill>
                    <a:blip r:embed="rId8"/>
                    <a:stretch>
                      <a:fillRect l="-1887" r="-52830" b="-15000"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28" name="Textfeld 27">
                    <a:extLst>
                      <a:ext uri="{FF2B5EF4-FFF2-40B4-BE49-F238E27FC236}">
                        <a16:creationId xmlns:a16="http://schemas.microsoft.com/office/drawing/2014/main" id="{A04149A9-C72F-46F5-867D-023F578B9D37}"/>
                      </a:ext>
                    </a:extLst>
                  </p:cNvPr>
                  <p:cNvSpPr txBox="1"/>
                  <p:nvPr/>
                </p:nvSpPr>
                <p:spPr>
                  <a:xfrm>
                    <a:off x="9722826" y="5560694"/>
                    <a:ext cx="227626" cy="276999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m:rPr>
                              <m:sty m:val="p"/>
                            </m:rPr>
                            <a:rPr lang="de-DE" i="1">
                              <a:latin typeface="Cambria Math" panose="02040503050406030204" pitchFamily="18" charset="0"/>
                            </a:rPr>
                            <m:t>Θ</m:t>
                          </m:r>
                        </m:oMath>
                      </m:oMathPara>
                    </a14:m>
                    <a:endParaRPr lang="de-DE" dirty="0">
                      <a:latin typeface="CMU Bright" panose="02000603000000000000" pitchFamily="2" charset="0"/>
                      <a:ea typeface="CMU Bright" panose="02000603000000000000" pitchFamily="2" charset="0"/>
                      <a:cs typeface="CMU Bright" panose="02000603000000000000" pitchFamily="2" charset="0"/>
                    </a:endParaRPr>
                  </a:p>
                </p:txBody>
              </p:sp>
            </mc:Choice>
            <mc:Fallback>
              <p:sp>
                <p:nvSpPr>
                  <p:cNvPr id="28" name="Textfeld 27">
                    <a:extLst>
                      <a:ext uri="{FF2B5EF4-FFF2-40B4-BE49-F238E27FC236}">
                        <a16:creationId xmlns:a16="http://schemas.microsoft.com/office/drawing/2014/main" id="{A04149A9-C72F-46F5-867D-023F578B9D37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9722826" y="5560694"/>
                    <a:ext cx="227626" cy="276999"/>
                  </a:xfrm>
                  <a:prstGeom prst="rect">
                    <a:avLst/>
                  </a:prstGeom>
                  <a:blipFill>
                    <a:blip r:embed="rId9"/>
                    <a:stretch>
                      <a:fillRect l="-21622" r="-18919" b="-4444"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31" name="Textfeld 30">
                <a:extLst>
                  <a:ext uri="{FF2B5EF4-FFF2-40B4-BE49-F238E27FC236}">
                    <a16:creationId xmlns:a16="http://schemas.microsoft.com/office/drawing/2014/main" id="{8AFBBB97-632C-478F-B71C-30B06434318A}"/>
                  </a:ext>
                </a:extLst>
              </p:cNvPr>
              <p:cNvSpPr txBox="1"/>
              <p:nvPr/>
            </p:nvSpPr>
            <p:spPr>
              <a:xfrm>
                <a:off x="6464761" y="4920854"/>
                <a:ext cx="1452642" cy="3231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1500" dirty="0">
                    <a:latin typeface="CMU Bright" panose="02000603000000000000" pitchFamily="2" charset="0"/>
                    <a:ea typeface="CMU Bright" panose="02000603000000000000" pitchFamily="2" charset="0"/>
                    <a:cs typeface="CMU Bright" panose="02000603000000000000" pitchFamily="2" charset="0"/>
                  </a:rPr>
                  <a:t>Hypothesentest</a:t>
                </a:r>
              </a:p>
            </p:txBody>
          </p:sp>
          <p:sp>
            <p:nvSpPr>
              <p:cNvPr id="32" name="Ellipse 31">
                <a:extLst>
                  <a:ext uri="{FF2B5EF4-FFF2-40B4-BE49-F238E27FC236}">
                    <a16:creationId xmlns:a16="http://schemas.microsoft.com/office/drawing/2014/main" id="{DC168DE8-B222-4A5E-B0F7-B1E7A6BA6804}"/>
                  </a:ext>
                </a:extLst>
              </p:cNvPr>
              <p:cNvSpPr/>
              <p:nvPr/>
            </p:nvSpPr>
            <p:spPr>
              <a:xfrm>
                <a:off x="7832894" y="5323757"/>
                <a:ext cx="165463" cy="165463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accent5">
                    <a:lumMod val="75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endParaRPr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6" name="Textfeld 35">
                    <a:extLst>
                      <a:ext uri="{FF2B5EF4-FFF2-40B4-BE49-F238E27FC236}">
                        <a16:creationId xmlns:a16="http://schemas.microsoft.com/office/drawing/2014/main" id="{A42840CA-849C-4F84-8DAE-21C105E54124}"/>
                      </a:ext>
                    </a:extLst>
                  </p:cNvPr>
                  <p:cNvSpPr txBox="1"/>
                  <p:nvPr/>
                </p:nvSpPr>
                <p:spPr>
                  <a:xfrm>
                    <a:off x="7472429" y="5212106"/>
                    <a:ext cx="966563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de-DE" dirty="0">
                        <a:latin typeface="CMU Bright" panose="02000603000000000000" pitchFamily="2" charset="0"/>
                        <a:ea typeface="CMU Bright" panose="02000603000000000000" pitchFamily="2" charset="0"/>
                        <a:cs typeface="CMU Bright" panose="02000603000000000000" pitchFamily="2" charset="0"/>
                      </a:rPr>
                      <a:t> </a:t>
                    </a:r>
                    <a14:m>
                      <m:oMath xmlns:m="http://schemas.openxmlformats.org/officeDocument/2006/math">
                        <m:r>
                          <a:rPr lang="de-DE" i="1">
                            <a:latin typeface="Cambria Math" panose="02040503050406030204" pitchFamily="18" charset="0"/>
                          </a:rPr>
                          <m:t>][</m:t>
                        </m:r>
                      </m:oMath>
                    </a14:m>
                    <a:r>
                      <a:rPr lang="de-DE" dirty="0">
                        <a:latin typeface="CMU Bright" panose="02000603000000000000" pitchFamily="2" charset="0"/>
                        <a:ea typeface="CMU Bright" panose="02000603000000000000" pitchFamily="2" charset="0"/>
                        <a:cs typeface="CMU Bright" panose="02000603000000000000" pitchFamily="2" charset="0"/>
                      </a:rPr>
                      <a:t>         </a:t>
                    </a:r>
                  </a:p>
                </p:txBody>
              </p:sp>
            </mc:Choice>
            <mc:Fallback xmlns="">
              <p:sp>
                <p:nvSpPr>
                  <p:cNvPr id="36" name="Textfeld 35">
                    <a:extLst>
                      <a:ext uri="{FF2B5EF4-FFF2-40B4-BE49-F238E27FC236}">
                        <a16:creationId xmlns:a16="http://schemas.microsoft.com/office/drawing/2014/main" id="{A42840CA-849C-4F84-8DAE-21C105E54124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7472429" y="5212106"/>
                    <a:ext cx="966563" cy="369332"/>
                  </a:xfrm>
                  <a:prstGeom prst="rect">
                    <a:avLst/>
                  </a:prstGeom>
                  <a:blipFill>
                    <a:blip r:embed="rId10"/>
                    <a:stretch>
                      <a:fillRect b="-15000"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7" name="Textfeld 36">
                    <a:extLst>
                      <a:ext uri="{FF2B5EF4-FFF2-40B4-BE49-F238E27FC236}">
                        <a16:creationId xmlns:a16="http://schemas.microsoft.com/office/drawing/2014/main" id="{68C5C591-6D9C-41E7-A231-C1B186C7FB9D}"/>
                      </a:ext>
                    </a:extLst>
                  </p:cNvPr>
                  <p:cNvSpPr txBox="1"/>
                  <p:nvPr/>
                </p:nvSpPr>
                <p:spPr>
                  <a:xfrm>
                    <a:off x="6960067" y="5442939"/>
                    <a:ext cx="334963" cy="276999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de-DE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de-DE" i="1">
                                  <a:latin typeface="Cambria Math" panose="02040503050406030204" pitchFamily="18" charset="0"/>
                                </a:rPr>
                                <m:t>Θ</m:t>
                              </m:r>
                            </m:e>
                            <m:sub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</m:oMath>
                      </m:oMathPara>
                    </a14:m>
                    <a:endParaRPr lang="de-DE" dirty="0">
                      <a:latin typeface="CMU Bright" panose="02000603000000000000" pitchFamily="2" charset="0"/>
                      <a:ea typeface="CMU Bright" panose="02000603000000000000" pitchFamily="2" charset="0"/>
                      <a:cs typeface="CMU Bright" panose="02000603000000000000" pitchFamily="2" charset="0"/>
                    </a:endParaRPr>
                  </a:p>
                </p:txBody>
              </p:sp>
            </mc:Choice>
            <mc:Fallback xmlns="">
              <p:sp>
                <p:nvSpPr>
                  <p:cNvPr id="37" name="Textfeld 36">
                    <a:extLst>
                      <a:ext uri="{FF2B5EF4-FFF2-40B4-BE49-F238E27FC236}">
                        <a16:creationId xmlns:a16="http://schemas.microsoft.com/office/drawing/2014/main" id="{68C5C591-6D9C-41E7-A231-C1B186C7FB9D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6960067" y="5442939"/>
                    <a:ext cx="334963" cy="276999"/>
                  </a:xfrm>
                  <a:prstGeom prst="rect">
                    <a:avLst/>
                  </a:prstGeom>
                  <a:blipFill>
                    <a:blip r:embed="rId11"/>
                    <a:stretch>
                      <a:fillRect l="-12727" r="-3636" b="-13333"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8" name="Textfeld 37">
                    <a:extLst>
                      <a:ext uri="{FF2B5EF4-FFF2-40B4-BE49-F238E27FC236}">
                        <a16:creationId xmlns:a16="http://schemas.microsoft.com/office/drawing/2014/main" id="{F49256BD-F26D-435B-9A6B-32F6CE75A6F8}"/>
                      </a:ext>
                    </a:extLst>
                  </p:cNvPr>
                  <p:cNvSpPr txBox="1"/>
                  <p:nvPr/>
                </p:nvSpPr>
                <p:spPr>
                  <a:xfrm>
                    <a:off x="8659038" y="5442939"/>
                    <a:ext cx="329641" cy="276999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de-DE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de-DE" i="1">
                                  <a:latin typeface="Cambria Math" panose="02040503050406030204" pitchFamily="18" charset="0"/>
                                </a:rPr>
                                <m:t>Θ</m:t>
                              </m:r>
                            </m:e>
                            <m:sub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oMath>
                      </m:oMathPara>
                    </a14:m>
                    <a:endParaRPr lang="de-DE" dirty="0">
                      <a:latin typeface="CMU Bright" panose="02000603000000000000" pitchFamily="2" charset="0"/>
                      <a:ea typeface="CMU Bright" panose="02000603000000000000" pitchFamily="2" charset="0"/>
                      <a:cs typeface="CMU Bright" panose="02000603000000000000" pitchFamily="2" charset="0"/>
                    </a:endParaRPr>
                  </a:p>
                </p:txBody>
              </p:sp>
            </mc:Choice>
            <mc:Fallback xmlns="">
              <p:sp>
                <p:nvSpPr>
                  <p:cNvPr id="38" name="Textfeld 37">
                    <a:extLst>
                      <a:ext uri="{FF2B5EF4-FFF2-40B4-BE49-F238E27FC236}">
                        <a16:creationId xmlns:a16="http://schemas.microsoft.com/office/drawing/2014/main" id="{F49256BD-F26D-435B-9A6B-32F6CE75A6F8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8659038" y="5442939"/>
                    <a:ext cx="329641" cy="276999"/>
                  </a:xfrm>
                  <a:prstGeom prst="rect">
                    <a:avLst/>
                  </a:prstGeom>
                  <a:blipFill>
                    <a:blip r:embed="rId12"/>
                    <a:stretch>
                      <a:fillRect l="-14815" r="-1852" b="-13333"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9" name="Rechteck 38">
                    <a:extLst>
                      <a:ext uri="{FF2B5EF4-FFF2-40B4-BE49-F238E27FC236}">
                        <a16:creationId xmlns:a16="http://schemas.microsoft.com/office/drawing/2014/main" id="{C0CB5FA3-FE41-4CFB-A2F8-471685524D90}"/>
                      </a:ext>
                    </a:extLst>
                  </p:cNvPr>
                  <p:cNvSpPr/>
                  <p:nvPr/>
                </p:nvSpPr>
                <p:spPr>
                  <a:xfrm>
                    <a:off x="9335260" y="1973180"/>
                    <a:ext cx="725968" cy="332848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acc>
                            <m:accPr>
                              <m:chr m:val="̂"/>
                              <m:ctrlPr>
                                <a:rPr lang="de-DE" sz="1500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de-DE" sz="1500" i="1">
                                  <a:latin typeface="Cambria Math" panose="02040503050406030204" pitchFamily="18" charset="0"/>
                                </a:rPr>
                                <m:t>𝜃</m:t>
                              </m:r>
                            </m:e>
                          </m:acc>
                          <m:r>
                            <a:rPr lang="de-DE" sz="1500" i="1">
                              <a:latin typeface="Cambria Math" panose="02040503050406030204" pitchFamily="18" charset="0"/>
                            </a:rPr>
                            <m:t>≈</m:t>
                          </m:r>
                          <m:r>
                            <a:rPr lang="de-DE" sz="1500" i="1">
                              <a:latin typeface="Cambria Math" panose="02040503050406030204" pitchFamily="18" charset="0"/>
                            </a:rPr>
                            <m:t>𝜃</m:t>
                          </m:r>
                        </m:oMath>
                      </m:oMathPara>
                    </a14:m>
                    <a:endParaRPr lang="de-DE" sz="1500" dirty="0">
                      <a:latin typeface="CMU Bright" panose="02000603000000000000" pitchFamily="2" charset="0"/>
                      <a:ea typeface="CMU Bright" panose="02000603000000000000" pitchFamily="2" charset="0"/>
                      <a:cs typeface="CMU Bright" panose="02000603000000000000" pitchFamily="2" charset="0"/>
                    </a:endParaRPr>
                  </a:p>
                </p:txBody>
              </p:sp>
            </mc:Choice>
            <mc:Fallback xmlns="">
              <p:sp>
                <p:nvSpPr>
                  <p:cNvPr id="39" name="Rechteck 38">
                    <a:extLst>
                      <a:ext uri="{FF2B5EF4-FFF2-40B4-BE49-F238E27FC236}">
                        <a16:creationId xmlns:a16="http://schemas.microsoft.com/office/drawing/2014/main" id="{C0CB5FA3-FE41-4CFB-A2F8-471685524D90}"/>
                      </a:ext>
                    </a:extLst>
                  </p:cNvPr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9335260" y="1973180"/>
                    <a:ext cx="725968" cy="332848"/>
                  </a:xfrm>
                  <a:prstGeom prst="rect">
                    <a:avLst/>
                  </a:prstGeom>
                  <a:blipFill>
                    <a:blip r:embed="rId13"/>
                    <a:stretch>
                      <a:fillRect t="-3636"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40" name="Rechteck 39">
                    <a:extLst>
                      <a:ext uri="{FF2B5EF4-FFF2-40B4-BE49-F238E27FC236}">
                        <a16:creationId xmlns:a16="http://schemas.microsoft.com/office/drawing/2014/main" id="{C7DE82CB-B968-487C-890C-443165ECAACF}"/>
                      </a:ext>
                    </a:extLst>
                  </p:cNvPr>
                  <p:cNvSpPr/>
                  <p:nvPr/>
                </p:nvSpPr>
                <p:spPr>
                  <a:xfrm>
                    <a:off x="8437880" y="3217698"/>
                    <a:ext cx="1578574" cy="352854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de-DE" sz="15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de-DE" sz="1500" i="1">
                                  <a:latin typeface="Cambria Math" panose="02040503050406030204" pitchFamily="18" charset="0"/>
                                </a:rPr>
                                <m:t>ℙ</m:t>
                              </m:r>
                            </m:e>
                            <m:sub>
                              <m:r>
                                <a:rPr lang="de-DE" sz="1500" i="1">
                                  <a:latin typeface="Cambria Math" panose="02040503050406030204" pitchFamily="18" charset="0"/>
                                </a:rPr>
                                <m:t>𝜃</m:t>
                              </m:r>
                            </m:sub>
                          </m:sSub>
                          <m:d>
                            <m:dPr>
                              <m:ctrlPr>
                                <a:rPr lang="de-DE" sz="15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de-DE" sz="15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acc>
                                    <m:accPr>
                                      <m:chr m:val="̂"/>
                                      <m:ctrlPr>
                                        <a:rPr lang="de-DE" sz="15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de-DE" sz="1500" i="1">
                                          <a:latin typeface="Cambria Math" panose="02040503050406030204" pitchFamily="18" charset="0"/>
                                        </a:rPr>
                                        <m:t>𝜃</m:t>
                                      </m:r>
                                    </m:e>
                                  </m:acc>
                                  <m:r>
                                    <a:rPr lang="de-DE" sz="1500" i="1">
                                      <a:latin typeface="Cambria Math" panose="02040503050406030204" pitchFamily="18" charset="0"/>
                                    </a:rPr>
                                    <m:t>±</m:t>
                                  </m:r>
                                  <m:r>
                                    <a:rPr lang="de-DE" sz="1500" i="1">
                                      <a:latin typeface="Cambria Math" panose="02040503050406030204" pitchFamily="18" charset="0"/>
                                    </a:rPr>
                                    <m:t>𝜉</m:t>
                                  </m:r>
                                </m:e>
                              </m:d>
                              <m:r>
                                <a:rPr lang="de-DE" sz="1500" i="1">
                                  <a:latin typeface="Cambria Math" panose="02040503050406030204" pitchFamily="18" charset="0"/>
                                </a:rPr>
                                <m:t>∋</m:t>
                              </m:r>
                              <m:r>
                                <a:rPr lang="de-DE" sz="1500" i="1">
                                  <a:latin typeface="Cambria Math" panose="02040503050406030204" pitchFamily="18" charset="0"/>
                                </a:rPr>
                                <m:t>𝜃</m:t>
                              </m:r>
                            </m:e>
                          </m:d>
                        </m:oMath>
                      </m:oMathPara>
                    </a14:m>
                    <a:endParaRPr lang="de-DE" sz="1500" dirty="0">
                      <a:latin typeface="CMU Bright" panose="02000603000000000000" pitchFamily="2" charset="0"/>
                      <a:ea typeface="CMU Bright" panose="02000603000000000000" pitchFamily="2" charset="0"/>
                      <a:cs typeface="CMU Bright" panose="02000603000000000000" pitchFamily="2" charset="0"/>
                    </a:endParaRPr>
                  </a:p>
                </p:txBody>
              </p:sp>
            </mc:Choice>
            <mc:Fallback>
              <p:sp>
                <p:nvSpPr>
                  <p:cNvPr id="40" name="Rechteck 39">
                    <a:extLst>
                      <a:ext uri="{FF2B5EF4-FFF2-40B4-BE49-F238E27FC236}">
                        <a16:creationId xmlns:a16="http://schemas.microsoft.com/office/drawing/2014/main" id="{C7DE82CB-B968-487C-890C-443165ECAACF}"/>
                      </a:ext>
                    </a:extLst>
                  </p:cNvPr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8437880" y="3217698"/>
                    <a:ext cx="1578574" cy="352854"/>
                  </a:xfrm>
                  <a:prstGeom prst="rect">
                    <a:avLst/>
                  </a:prstGeom>
                  <a:blipFill>
                    <a:blip r:embed="rId14"/>
                    <a:stretch>
                      <a:fillRect b="-5172"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1" name="Rechteck 40">
                    <a:extLst>
                      <a:ext uri="{FF2B5EF4-FFF2-40B4-BE49-F238E27FC236}">
                        <a16:creationId xmlns:a16="http://schemas.microsoft.com/office/drawing/2014/main" id="{7DF524E6-8DE8-41A3-9EFF-E8CA1EB00CAE}"/>
                      </a:ext>
                    </a:extLst>
                  </p:cNvPr>
                  <p:cNvSpPr/>
                  <p:nvPr/>
                </p:nvSpPr>
                <p:spPr>
                  <a:xfrm>
                    <a:off x="8443766" y="4933553"/>
                    <a:ext cx="1642629" cy="323165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14:m>
                      <m:oMath xmlns:m="http://schemas.openxmlformats.org/officeDocument/2006/math">
                        <m:r>
                          <a:rPr lang="de-DE" sz="1500" i="1">
                            <a:latin typeface="Cambria Math" panose="02040503050406030204" pitchFamily="18" charset="0"/>
                          </a:rPr>
                          <m:t>𝜃</m:t>
                        </m:r>
                        <m:r>
                          <a:rPr lang="de-DE" sz="1500" i="1">
                            <a:latin typeface="Cambria Math" panose="02040503050406030204" pitchFamily="18" charset="0"/>
                          </a:rPr>
                          <m:t>∈</m:t>
                        </m:r>
                        <m:sSub>
                          <m:sSubPr>
                            <m:ctrlPr>
                              <a:rPr lang="de-DE" sz="15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de-DE" sz="1500">
                                <a:latin typeface="Cambria Math" panose="02040503050406030204" pitchFamily="18" charset="0"/>
                              </a:rPr>
                              <m:t>Θ</m:t>
                            </m:r>
                          </m:e>
                          <m:sub>
                            <m:r>
                              <a:rPr lang="de-DE" sz="1500" i="1"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</m:oMath>
                    </a14:m>
                    <a:r>
                      <a:rPr lang="de-DE" sz="1500" dirty="0">
                        <a:latin typeface="CMU Bright" panose="02000603000000000000" pitchFamily="2" charset="0"/>
                        <a:ea typeface="CMU Bright" panose="02000603000000000000" pitchFamily="2" charset="0"/>
                        <a:cs typeface="CMU Bright" panose="02000603000000000000" pitchFamily="2" charset="0"/>
                      </a:rPr>
                      <a:t> vs. </a:t>
                    </a:r>
                    <a14:m>
                      <m:oMath xmlns:m="http://schemas.openxmlformats.org/officeDocument/2006/math">
                        <m:r>
                          <a:rPr lang="de-DE" sz="1500" i="1">
                            <a:latin typeface="Cambria Math" panose="02040503050406030204" pitchFamily="18" charset="0"/>
                          </a:rPr>
                          <m:t>𝜃</m:t>
                        </m:r>
                        <m:r>
                          <a:rPr lang="de-DE" sz="1500" i="1">
                            <a:latin typeface="Cambria Math" panose="02040503050406030204" pitchFamily="18" charset="0"/>
                          </a:rPr>
                          <m:t>∈</m:t>
                        </m:r>
                        <m:sSub>
                          <m:sSubPr>
                            <m:ctrlPr>
                              <a:rPr lang="de-DE" sz="15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de-DE" sz="1500">
                                <a:latin typeface="Cambria Math" panose="02040503050406030204" pitchFamily="18" charset="0"/>
                              </a:rPr>
                              <m:t>Θ</m:t>
                            </m:r>
                          </m:e>
                          <m:sub>
                            <m:r>
                              <a:rPr lang="de-DE" sz="15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oMath>
                    </a14:m>
                    <a:endParaRPr lang="de-DE" sz="1500" dirty="0">
                      <a:latin typeface="CMU Bright" panose="02000603000000000000" pitchFamily="2" charset="0"/>
                      <a:ea typeface="CMU Bright" panose="02000603000000000000" pitchFamily="2" charset="0"/>
                      <a:cs typeface="CMU Bright" panose="02000603000000000000" pitchFamily="2" charset="0"/>
                    </a:endParaRPr>
                  </a:p>
                </p:txBody>
              </p:sp>
            </mc:Choice>
            <mc:Fallback xmlns="">
              <p:sp>
                <p:nvSpPr>
                  <p:cNvPr id="41" name="Rechteck 40">
                    <a:extLst>
                      <a:ext uri="{FF2B5EF4-FFF2-40B4-BE49-F238E27FC236}">
                        <a16:creationId xmlns:a16="http://schemas.microsoft.com/office/drawing/2014/main" id="{7DF524E6-8DE8-41A3-9EFF-E8CA1EB00CAE}"/>
                      </a:ext>
                    </a:extLst>
                  </p:cNvPr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8443766" y="4933553"/>
                    <a:ext cx="1642629" cy="323165"/>
                  </a:xfrm>
                  <a:prstGeom prst="rect">
                    <a:avLst/>
                  </a:prstGeom>
                  <a:blipFill>
                    <a:blip r:embed="rId15"/>
                    <a:stretch>
                      <a:fillRect t="-1887" b="-20755"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44" name="Ellipse 43">
                <a:extLst>
                  <a:ext uri="{FF2B5EF4-FFF2-40B4-BE49-F238E27FC236}">
                    <a16:creationId xmlns:a16="http://schemas.microsoft.com/office/drawing/2014/main" id="{59B3F562-AB02-4BDC-908B-2F0A117A0FD8}"/>
                  </a:ext>
                </a:extLst>
              </p:cNvPr>
              <p:cNvSpPr/>
              <p:nvPr/>
            </p:nvSpPr>
            <p:spPr>
              <a:xfrm>
                <a:off x="7429278" y="5318877"/>
                <a:ext cx="165463" cy="165463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endParaRPr>
              </a:p>
            </p:txBody>
          </p:sp>
          <p:sp>
            <p:nvSpPr>
              <p:cNvPr id="34" name="Ellipse 33">
                <a:extLst>
                  <a:ext uri="{FF2B5EF4-FFF2-40B4-BE49-F238E27FC236}">
                    <a16:creationId xmlns:a16="http://schemas.microsoft.com/office/drawing/2014/main" id="{AD283C8D-0E59-4718-89F4-AE0F9B42E278}"/>
                  </a:ext>
                </a:extLst>
              </p:cNvPr>
              <p:cNvSpPr/>
              <p:nvPr/>
            </p:nvSpPr>
            <p:spPr>
              <a:xfrm>
                <a:off x="6675904" y="5989240"/>
                <a:ext cx="142699" cy="142699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accent5">
                    <a:lumMod val="75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endParaRPr>
              </a:p>
            </p:txBody>
          </p:sp>
          <p:sp>
            <p:nvSpPr>
              <p:cNvPr id="35" name="Textfeld 34">
                <a:extLst>
                  <a:ext uri="{FF2B5EF4-FFF2-40B4-BE49-F238E27FC236}">
                    <a16:creationId xmlns:a16="http://schemas.microsoft.com/office/drawing/2014/main" id="{2CFFD268-AA62-42BF-81C7-F2EF20A8F80A}"/>
                  </a:ext>
                </a:extLst>
              </p:cNvPr>
              <p:cNvSpPr txBox="1"/>
              <p:nvPr/>
            </p:nvSpPr>
            <p:spPr>
              <a:xfrm>
                <a:off x="6878466" y="5915263"/>
                <a:ext cx="3207929" cy="29238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1300" dirty="0">
                    <a:latin typeface="CMU Bright" panose="02000603000000000000" pitchFamily="2" charset="0"/>
                    <a:ea typeface="CMU Bright" panose="02000603000000000000" pitchFamily="2" charset="0"/>
                    <a:cs typeface="CMU Bright" panose="02000603000000000000" pitchFamily="2" charset="0"/>
                  </a:rPr>
                  <a:t>Wahrer, aber unbekannter, Parameterwert</a:t>
                </a:r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" name="Textfeld 1">
                    <a:extLst>
                      <a:ext uri="{FF2B5EF4-FFF2-40B4-BE49-F238E27FC236}">
                        <a16:creationId xmlns:a16="http://schemas.microsoft.com/office/drawing/2014/main" id="{07D55458-A67C-491C-892F-B0E784DF44C9}"/>
                      </a:ext>
                    </a:extLst>
                  </p:cNvPr>
                  <p:cNvSpPr txBox="1"/>
                  <p:nvPr/>
                </p:nvSpPr>
                <p:spPr>
                  <a:xfrm>
                    <a:off x="4460555" y="3690598"/>
                    <a:ext cx="1505027" cy="32316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de-DE" sz="1500" i="1">
                              <a:latin typeface="Cambria Math" panose="02040503050406030204" pitchFamily="18" charset="0"/>
                            </a:rPr>
                            <m:t>𝑋</m:t>
                          </m:r>
                          <m:r>
                            <a:rPr lang="de-DE" sz="1500" i="1">
                              <a:latin typeface="Cambria Math" panose="02040503050406030204" pitchFamily="18" charset="0"/>
                            </a:rPr>
                            <m:t>=(</m:t>
                          </m:r>
                          <m:sSub>
                            <m:sSubPr>
                              <m:ctrlPr>
                                <a:rPr lang="de-DE" sz="15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de-DE" sz="1500" i="1">
                                  <a:latin typeface="Cambria Math" panose="02040503050406030204" pitchFamily="18" charset="0"/>
                                </a:rPr>
                                <m:t>𝑋</m:t>
                              </m:r>
                            </m:e>
                            <m:sub>
                              <m:r>
                                <a:rPr lang="de-DE" sz="15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de-DE" sz="1500" i="1">
                              <a:latin typeface="Cambria Math" panose="02040503050406030204" pitchFamily="18" charset="0"/>
                            </a:rPr>
                            <m:t>,…,</m:t>
                          </m:r>
                          <m:sSub>
                            <m:sSubPr>
                              <m:ctrlPr>
                                <a:rPr lang="de-DE" sz="15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de-DE" sz="1500" i="1">
                                  <a:latin typeface="Cambria Math" panose="02040503050406030204" pitchFamily="18" charset="0"/>
                                </a:rPr>
                                <m:t>𝑋</m:t>
                              </m:r>
                            </m:e>
                            <m:sub>
                              <m:r>
                                <a:rPr lang="de-DE" sz="1500" i="1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sub>
                          </m:sSub>
                          <m:r>
                            <a:rPr lang="de-DE" sz="1500" i="1">
                              <a:latin typeface="Cambria Math" panose="02040503050406030204" pitchFamily="18" charset="0"/>
                            </a:rPr>
                            <m:t>)</m:t>
                          </m:r>
                        </m:oMath>
                      </m:oMathPara>
                    </a14:m>
                    <a:endParaRPr lang="en-GB" sz="1500" dirty="0"/>
                  </a:p>
                </p:txBody>
              </p:sp>
            </mc:Choice>
            <mc:Fallback xmlns="">
              <p:sp>
                <p:nvSpPr>
                  <p:cNvPr id="2" name="Textfeld 1">
                    <a:extLst>
                      <a:ext uri="{FF2B5EF4-FFF2-40B4-BE49-F238E27FC236}">
                        <a16:creationId xmlns:a16="http://schemas.microsoft.com/office/drawing/2014/main" id="{07D55458-A67C-491C-892F-B0E784DF44C9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460555" y="3690598"/>
                    <a:ext cx="1505027" cy="323165"/>
                  </a:xfrm>
                  <a:prstGeom prst="rect">
                    <a:avLst/>
                  </a:prstGeom>
                  <a:blipFill>
                    <a:blip r:embed="rId16"/>
                    <a:stretch>
                      <a:fillRect b="-11321"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3" name="Textfeld 2">
                <a:extLst>
                  <a:ext uri="{FF2B5EF4-FFF2-40B4-BE49-F238E27FC236}">
                    <a16:creationId xmlns:a16="http://schemas.microsoft.com/office/drawing/2014/main" id="{4E835558-28B7-42F0-9443-31A46EF7D380}"/>
                  </a:ext>
                </a:extLst>
              </p:cNvPr>
              <p:cNvSpPr txBox="1"/>
              <p:nvPr/>
            </p:nvSpPr>
            <p:spPr>
              <a:xfrm>
                <a:off x="4705463" y="3224848"/>
                <a:ext cx="1072730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1600" dirty="0">
                    <a:latin typeface="CMU Bright" panose="02000603000000000000" pitchFamily="2" charset="0"/>
                    <a:ea typeface="CMU Bright" panose="02000603000000000000" pitchFamily="2" charset="0"/>
                    <a:cs typeface="CMU Bright" panose="02000603000000000000" pitchFamily="2" charset="0"/>
                  </a:rPr>
                  <a:t>Datensatz</a:t>
                </a:r>
                <a:endParaRPr lang="en-GB" sz="1600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endParaRPr>
              </a:p>
            </p:txBody>
          </p:sp>
          <p:cxnSp>
            <p:nvCxnSpPr>
              <p:cNvPr id="13" name="Gerade Verbindung mit Pfeil 12">
                <a:extLst>
                  <a:ext uri="{FF2B5EF4-FFF2-40B4-BE49-F238E27FC236}">
                    <a16:creationId xmlns:a16="http://schemas.microsoft.com/office/drawing/2014/main" id="{E776F3DC-C1EF-4E59-A287-8ADABA9D70F4}"/>
                  </a:ext>
                </a:extLst>
              </p:cNvPr>
              <p:cNvCxnSpPr/>
              <p:nvPr/>
            </p:nvCxnSpPr>
            <p:spPr>
              <a:xfrm flipV="1">
                <a:off x="5999017" y="2860646"/>
                <a:ext cx="273321" cy="358387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Gerade Verbindung mit Pfeil 44">
                <a:extLst>
                  <a:ext uri="{FF2B5EF4-FFF2-40B4-BE49-F238E27FC236}">
                    <a16:creationId xmlns:a16="http://schemas.microsoft.com/office/drawing/2014/main" id="{6E61805D-D393-4D4F-B0C6-256475029FE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999017" y="4614771"/>
                <a:ext cx="273321" cy="358387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Gerade Verbindung mit Pfeil 45">
                <a:extLst>
                  <a:ext uri="{FF2B5EF4-FFF2-40B4-BE49-F238E27FC236}">
                    <a16:creationId xmlns:a16="http://schemas.microsoft.com/office/drawing/2014/main" id="{FDC56A72-EFE7-4CAB-A6F8-F61341C27BE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999017" y="3839521"/>
                <a:ext cx="351907" cy="24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Gerade Verbindung mit Pfeil 50">
                <a:extLst>
                  <a:ext uri="{FF2B5EF4-FFF2-40B4-BE49-F238E27FC236}">
                    <a16:creationId xmlns:a16="http://schemas.microsoft.com/office/drawing/2014/main" id="{0A7C1E22-5EA9-42F2-8F16-5FA2B5F3175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10483" y="3852090"/>
                <a:ext cx="351907" cy="24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52" name="Rechteck 51">
                    <a:extLst>
                      <a:ext uri="{FF2B5EF4-FFF2-40B4-BE49-F238E27FC236}">
                        <a16:creationId xmlns:a16="http://schemas.microsoft.com/office/drawing/2014/main" id="{E0253205-1AAE-4669-B057-8B3BC5C02532}"/>
                      </a:ext>
                    </a:extLst>
                  </p:cNvPr>
                  <p:cNvSpPr/>
                  <p:nvPr/>
                </p:nvSpPr>
                <p:spPr>
                  <a:xfrm>
                    <a:off x="3826557" y="3209459"/>
                    <a:ext cx="519758" cy="369332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de-DE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ℙ</m:t>
                              </m:r>
                            </m:e>
                            <m:sub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𝜃</m:t>
                              </m:r>
                            </m:sub>
                          </m:sSub>
                        </m:oMath>
                      </m:oMathPara>
                    </a14:m>
                    <a:endParaRPr lang="en-GB" dirty="0"/>
                  </a:p>
                </p:txBody>
              </p:sp>
            </mc:Choice>
            <mc:Fallback>
              <p:sp>
                <p:nvSpPr>
                  <p:cNvPr id="52" name="Rechteck 51">
                    <a:extLst>
                      <a:ext uri="{FF2B5EF4-FFF2-40B4-BE49-F238E27FC236}">
                        <a16:creationId xmlns:a16="http://schemas.microsoft.com/office/drawing/2014/main" id="{E0253205-1AAE-4669-B057-8B3BC5C02532}"/>
                      </a:ext>
                    </a:extLst>
                  </p:cNvPr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826557" y="3209459"/>
                    <a:ext cx="519758" cy="369332"/>
                  </a:xfrm>
                  <a:prstGeom prst="rect">
                    <a:avLst/>
                  </a:prstGeom>
                  <a:blipFill>
                    <a:blip r:embed="rId17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</p:grpSp>
    </p:spTree>
    <p:extLst>
      <p:ext uri="{BB962C8B-B14F-4D97-AF65-F5344CB8AC3E}">
        <p14:creationId xmlns:p14="http://schemas.microsoft.com/office/powerpoint/2010/main" val="12814158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54</Words>
  <Application>Microsoft Office PowerPoint</Application>
  <PresentationFormat>Benutzerdefiniert</PresentationFormat>
  <Paragraphs>24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Cambria Math</vt:lpstr>
      <vt:lpstr>CMU Bright</vt:lpstr>
      <vt:lpstr>Office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6zFGBhdAqCr9fbTK</dc:creator>
  <cp:lastModifiedBy>Dirk Ostwald</cp:lastModifiedBy>
  <cp:revision>10</cp:revision>
  <dcterms:created xsi:type="dcterms:W3CDTF">2019-11-10T05:55:16Z</dcterms:created>
  <dcterms:modified xsi:type="dcterms:W3CDTF">2021-05-14T09:23:53Z</dcterms:modified>
</cp:coreProperties>
</file>