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6" d="100"/>
          <a:sy n="76" d="100"/>
        </p:scale>
        <p:origin x="63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83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56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89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56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05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98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52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800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922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78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462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01.02.2022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923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F40F4F-055A-400D-A8D2-DF2C06AF5180}"/>
              </a:ext>
            </a:extLst>
          </p:cNvPr>
          <p:cNvGrpSpPr/>
          <p:nvPr/>
        </p:nvGrpSpPr>
        <p:grpSpPr>
          <a:xfrm>
            <a:off x="2359140" y="986895"/>
            <a:ext cx="4472082" cy="4472081"/>
            <a:chOff x="2608226" y="1345579"/>
            <a:chExt cx="3788509" cy="37885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60AE87E-4453-4F60-ABAF-84596E066A02}"/>
                </a:ext>
              </a:extLst>
            </p:cNvPr>
            <p:cNvSpPr/>
            <p:nvPr/>
          </p:nvSpPr>
          <p:spPr>
            <a:xfrm>
              <a:off x="2608226" y="1345579"/>
              <a:ext cx="3788508" cy="3788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698CF7-637D-4FF3-AFCA-11C3A0126CCA}"/>
                </a:ext>
              </a:extLst>
            </p:cNvPr>
            <p:cNvSpPr/>
            <p:nvPr/>
          </p:nvSpPr>
          <p:spPr>
            <a:xfrm>
              <a:off x="2608226" y="1784343"/>
              <a:ext cx="3788509" cy="2910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046DA639-B137-42BC-82EA-D64380FF0D5D}"/>
                </a:ext>
              </a:extLst>
            </p:cNvPr>
            <p:cNvSpPr/>
            <p:nvPr/>
          </p:nvSpPr>
          <p:spPr>
            <a:xfrm>
              <a:off x="3196205" y="1687870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D4C23F88-B8B9-4DB3-B819-144890DA27AE}"/>
                </a:ext>
              </a:extLst>
            </p:cNvPr>
            <p:cNvSpPr/>
            <p:nvPr/>
          </p:nvSpPr>
          <p:spPr>
            <a:xfrm rot="10800000">
              <a:off x="5610413" y="4608508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3305106-1DC6-47FB-8419-153ABFB09606}"/>
              </a:ext>
            </a:extLst>
          </p:cNvPr>
          <p:cNvSpPr txBox="1"/>
          <p:nvPr/>
        </p:nvSpPr>
        <p:spPr>
          <a:xfrm>
            <a:off x="6045785" y="1626979"/>
            <a:ext cx="1438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Realität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6FC897C2-999C-4CA0-88AA-F2E0AD9A04E0}"/>
              </a:ext>
            </a:extLst>
          </p:cNvPr>
          <p:cNvSpPr/>
          <p:nvPr/>
        </p:nvSpPr>
        <p:spPr>
          <a:xfrm>
            <a:off x="513824" y="1840691"/>
            <a:ext cx="3624044" cy="3195311"/>
          </a:xfrm>
          <a:prstGeom prst="cloud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00251-5025-4EF5-8399-8B2EBFFC145E}"/>
              </a:ext>
            </a:extLst>
          </p:cNvPr>
          <p:cNvSpPr txBox="1"/>
          <p:nvPr/>
        </p:nvSpPr>
        <p:spPr>
          <a:xfrm>
            <a:off x="990646" y="2369704"/>
            <a:ext cx="272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FFAE8-CE9F-44C9-98F7-502EAAE534B7}"/>
              </a:ext>
            </a:extLst>
          </p:cNvPr>
          <p:cNvSpPr txBox="1"/>
          <p:nvPr/>
        </p:nvSpPr>
        <p:spPr>
          <a:xfrm>
            <a:off x="2253033" y="301987"/>
            <a:ext cx="46842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Jede Augenzahl kommt im Mittel gleich häufig vor.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4E93DD-5B71-40FF-B9D4-3FC68E89DFF2}"/>
              </a:ext>
            </a:extLst>
          </p:cNvPr>
          <p:cNvSpPr txBox="1"/>
          <p:nvPr/>
        </p:nvSpPr>
        <p:spPr>
          <a:xfrm>
            <a:off x="521646" y="575088"/>
            <a:ext cx="8147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Ich denke, jede Augenzahl hat die gleiche Wahrscheinlichkeit.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69F9A2-AF6B-4647-9D4D-F1D8EFF90738}"/>
              </a:ext>
            </a:extLst>
          </p:cNvPr>
          <p:cNvSpPr txBox="1"/>
          <p:nvPr/>
        </p:nvSpPr>
        <p:spPr>
          <a:xfrm>
            <a:off x="3843212" y="4872456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0C3C8A-6E76-491D-A5B0-066F6F5F67A9}"/>
              </a:ext>
            </a:extLst>
          </p:cNvPr>
          <p:cNvSpPr txBox="1"/>
          <p:nvPr/>
        </p:nvSpPr>
        <p:spPr>
          <a:xfrm>
            <a:off x="1609405" y="1628970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/>
              <p:nvPr/>
            </p:nvSpPr>
            <p:spPr>
              <a:xfrm>
                <a:off x="1270785" y="2857103"/>
                <a:ext cx="21192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20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≔{1,2,3,4,5,6}</m:t>
                      </m:r>
                    </m:oMath>
                  </m:oMathPara>
                </a14:m>
                <a:endParaRPr lang="de-DE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785" y="2857103"/>
                <a:ext cx="2119298" cy="400110"/>
              </a:xfrm>
              <a:prstGeom prst="rect">
                <a:avLst/>
              </a:prstGeom>
              <a:blipFill>
                <a:blip r:embed="rId3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/>
              <p:nvPr/>
            </p:nvSpPr>
            <p:spPr>
              <a:xfrm>
                <a:off x="1614068" y="3375035"/>
                <a:ext cx="14449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𝒜</m:t>
                      </m:r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de-DE" sz="20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068" y="3375035"/>
                <a:ext cx="1444947" cy="400110"/>
              </a:xfrm>
              <a:prstGeom prst="rect">
                <a:avLst/>
              </a:prstGeom>
              <a:blipFill>
                <a:blip r:embed="rId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/>
              <p:nvPr/>
            </p:nvSpPr>
            <p:spPr>
              <a:xfrm>
                <a:off x="1412795" y="3889025"/>
                <a:ext cx="181671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ℙ</m:t>
                      </m:r>
                      <m:d>
                        <m:dPr>
                          <m:ctrlPr>
                            <a:rPr lang="de-DE" sz="20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de-DE" sz="20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0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</m:e>
                      </m:d>
                      <m:r>
                        <a:rPr lang="de-DE" sz="2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≔1/6</m:t>
                      </m:r>
                    </m:oMath>
                  </m:oMathPara>
                </a14:m>
                <a:endParaRPr lang="de-DE" sz="2000" b="0" dirty="0">
                  <a:solidFill>
                    <a:srgbClr val="0070C0"/>
                  </a:solidFill>
                </a:endParaRPr>
              </a:p>
              <a:p>
                <a:endParaRPr lang="de-DE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795" y="3889025"/>
                <a:ext cx="1816716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F4D97138-3D1C-41A5-BF6E-FDA09C893B61}"/>
              </a:ext>
            </a:extLst>
          </p:cNvPr>
          <p:cNvSpPr txBox="1"/>
          <p:nvPr/>
        </p:nvSpPr>
        <p:spPr>
          <a:xfrm>
            <a:off x="3813557" y="1240397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Modellierung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29DFE1-F9D8-4A7E-8CC6-6E7115347018}"/>
              </a:ext>
            </a:extLst>
          </p:cNvPr>
          <p:cNvSpPr txBox="1"/>
          <p:nvPr/>
        </p:nvSpPr>
        <p:spPr>
          <a:xfrm>
            <a:off x="6045785" y="2369055"/>
            <a:ext cx="1582484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Zufallsvorgang</a:t>
            </a:r>
            <a:endParaRPr lang="de-DE" sz="1600" dirty="0">
              <a:solidFill>
                <a:srgbClr val="0070C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DCD7DE-3391-48EA-84F6-FF3E3B15BC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586" y="2857103"/>
            <a:ext cx="1516374" cy="1548298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F2F4ABD0-154E-4098-802B-A7C3E1295C9C}"/>
              </a:ext>
            </a:extLst>
          </p:cNvPr>
          <p:cNvSpPr/>
          <p:nvPr/>
        </p:nvSpPr>
        <p:spPr>
          <a:xfrm>
            <a:off x="5649164" y="2679844"/>
            <a:ext cx="2491217" cy="20509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166026-EAA4-4AA7-AB70-16D85C54B6C0}"/>
              </a:ext>
            </a:extLst>
          </p:cNvPr>
          <p:cNvSpPr txBox="1"/>
          <p:nvPr/>
        </p:nvSpPr>
        <p:spPr>
          <a:xfrm>
            <a:off x="5391681" y="3320712"/>
            <a:ext cx="3091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solidFill>
                  <a:srgbClr val="0070C0"/>
                </a:solidFill>
              </a:rPr>
              <a:t>Werfen eines fairen Würfels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0FFB7C-6448-4C8B-9F74-866B67C3BC96}"/>
              </a:ext>
            </a:extLst>
          </p:cNvPr>
          <p:cNvSpPr txBox="1"/>
          <p:nvPr/>
        </p:nvSpPr>
        <p:spPr>
          <a:xfrm>
            <a:off x="1515698" y="6002169"/>
            <a:ext cx="18473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600" dirty="0">
              <a:highlight>
                <a:srgbClr val="FFFF00"/>
              </a:highligh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B587A3F-B048-402E-B722-3E3B18213526}"/>
                  </a:ext>
                </a:extLst>
              </p:cNvPr>
              <p:cNvSpPr txBox="1"/>
              <p:nvPr/>
            </p:nvSpPr>
            <p:spPr>
              <a:xfrm>
                <a:off x="1196269" y="5576133"/>
                <a:ext cx="6797823" cy="16004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Wenn ich </a:t>
                </a:r>
                <a:r>
                  <a:rPr lang="de-DE" sz="1600" b="1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nicht weiß</a:t>
                </a:r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, ob eine Augenzahl größer als Drei gefallen ist, </a:t>
                </a:r>
              </a:p>
              <a:p>
                <a:pPr algn="ctr"/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 dann ist die Wahrscheinlichkeit, dass die Augenzahl gerade ist</a:t>
                </a:r>
                <a14:m>
                  <m:oMath xmlns:m="http://schemas.openxmlformats.org/officeDocument/2006/math">
                    <m:r>
                      <a:rPr lang="de-DE" sz="1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de-DE" sz="1600" b="1" i="1" dirty="0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de-DE" sz="16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de-DE" sz="1600" b="1" i="1" smtClean="0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.</a:t>
                </a:r>
              </a:p>
              <a:p>
                <a:pPr algn="ctr"/>
                <a:endPara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  <a:p>
                <a:pPr algn="ctr"/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Wenn ich </a:t>
                </a:r>
                <a:r>
                  <a:rPr lang="de-DE" sz="1600" b="1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weiß</a:t>
                </a:r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, dass eine Augenzahl größer als Drei gefallen ist, </a:t>
                </a:r>
              </a:p>
              <a:p>
                <a:pPr algn="ctr"/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dann ist die Wahrscheinlichkeit dafür, dass die Augenzahl gerade ist </a:t>
                </a:r>
                <a14:m>
                  <m:oMath xmlns:m="http://schemas.openxmlformats.org/officeDocument/2006/math">
                    <m:r>
                      <a:rPr lang="de-DE" sz="1600" b="1" i="1" smtClean="0">
                        <a:latin typeface="Cambria Math" panose="02040503050406030204" pitchFamily="18" charset="0"/>
                      </a:rPr>
                      <m:t>𝟐</m:t>
                    </m:r>
                    <m:r>
                      <a:rPr lang="de-DE" sz="1600" b="1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de-DE" sz="1600" b="1" i="1" smtClean="0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.  </a:t>
                </a:r>
              </a:p>
              <a:p>
                <a:endParaRPr lang="de-DE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B587A3F-B048-402E-B722-3E3B182135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269" y="5576133"/>
                <a:ext cx="6797823" cy="1600438"/>
              </a:xfrm>
              <a:prstGeom prst="rect">
                <a:avLst/>
              </a:prstGeom>
              <a:blipFill>
                <a:blip r:embed="rId7"/>
                <a:stretch>
                  <a:fillRect t="-19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625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8</cp:revision>
  <cp:lastPrinted>2021-10-19T07:58:02Z</cp:lastPrinted>
  <dcterms:created xsi:type="dcterms:W3CDTF">2021-10-15T06:13:51Z</dcterms:created>
  <dcterms:modified xsi:type="dcterms:W3CDTF">2022-02-01T06:50:27Z</dcterms:modified>
</cp:coreProperties>
</file>