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144000" cy="6858000" type="screen4x3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4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4830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3568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890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256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7056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7980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9528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8000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3922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781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7462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1A6A7-50F4-463B-910E-CFAB06BEAEBD}" type="datetimeFigureOut">
              <a:rPr lang="de-DE" smtClean="0"/>
              <a:t>27.10.2021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923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9F40F4F-055A-400D-A8D2-DF2C06AF5180}"/>
              </a:ext>
            </a:extLst>
          </p:cNvPr>
          <p:cNvGrpSpPr/>
          <p:nvPr/>
        </p:nvGrpSpPr>
        <p:grpSpPr>
          <a:xfrm>
            <a:off x="2364945" y="1192959"/>
            <a:ext cx="4472082" cy="4472081"/>
            <a:chOff x="2608226" y="1345579"/>
            <a:chExt cx="3788509" cy="378850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60AE87E-4453-4F60-ABAF-84596E066A02}"/>
                </a:ext>
              </a:extLst>
            </p:cNvPr>
            <p:cNvSpPr/>
            <p:nvPr/>
          </p:nvSpPr>
          <p:spPr>
            <a:xfrm>
              <a:off x="2608226" y="1345579"/>
              <a:ext cx="3788508" cy="378850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698CF7-637D-4FF3-AFCA-11C3A0126CCA}"/>
                </a:ext>
              </a:extLst>
            </p:cNvPr>
            <p:cNvSpPr/>
            <p:nvPr/>
          </p:nvSpPr>
          <p:spPr>
            <a:xfrm>
              <a:off x="2608226" y="1784343"/>
              <a:ext cx="3788509" cy="29109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id="{046DA639-B137-42BC-82EA-D64380FF0D5D}"/>
                </a:ext>
              </a:extLst>
            </p:cNvPr>
            <p:cNvSpPr/>
            <p:nvPr/>
          </p:nvSpPr>
          <p:spPr>
            <a:xfrm>
              <a:off x="3196205" y="1687870"/>
              <a:ext cx="192946" cy="192946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D4C23F88-B8B9-4DB3-B819-144890DA27AE}"/>
                </a:ext>
              </a:extLst>
            </p:cNvPr>
            <p:cNvSpPr/>
            <p:nvPr/>
          </p:nvSpPr>
          <p:spPr>
            <a:xfrm rot="10800000">
              <a:off x="5610413" y="4608508"/>
              <a:ext cx="192946" cy="192946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3305106-1DC6-47FB-8419-153ABFB09606}"/>
              </a:ext>
            </a:extLst>
          </p:cNvPr>
          <p:cNvSpPr txBox="1"/>
          <p:nvPr/>
        </p:nvSpPr>
        <p:spPr>
          <a:xfrm>
            <a:off x="6045785" y="1833043"/>
            <a:ext cx="14382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Realität</a:t>
            </a: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6FC897C2-999C-4CA0-88AA-F2E0AD9A04E0}"/>
              </a:ext>
            </a:extLst>
          </p:cNvPr>
          <p:cNvSpPr/>
          <p:nvPr/>
        </p:nvSpPr>
        <p:spPr>
          <a:xfrm>
            <a:off x="513824" y="2046755"/>
            <a:ext cx="3624044" cy="3195311"/>
          </a:xfrm>
          <a:prstGeom prst="cloud">
            <a:avLst/>
          </a:prstGeom>
          <a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C00251-5025-4EF5-8399-8B2EBFFC145E}"/>
              </a:ext>
            </a:extLst>
          </p:cNvPr>
          <p:cNvSpPr txBox="1"/>
          <p:nvPr/>
        </p:nvSpPr>
        <p:spPr>
          <a:xfrm>
            <a:off x="990646" y="2575768"/>
            <a:ext cx="2722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Wahrscheinlichkeitstheorie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3FFAE8-CE9F-44C9-98F7-502EAAE534B7}"/>
              </a:ext>
            </a:extLst>
          </p:cNvPr>
          <p:cNvSpPr txBox="1"/>
          <p:nvPr/>
        </p:nvSpPr>
        <p:spPr>
          <a:xfrm>
            <a:off x="2034224" y="213486"/>
            <a:ext cx="51219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Jedes Augenzahlpaar kommt im Mittel gleich häufig vor.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4E93DD-5B71-40FF-B9D4-3FC68E89DFF2}"/>
              </a:ext>
            </a:extLst>
          </p:cNvPr>
          <p:cNvSpPr txBox="1"/>
          <p:nvPr/>
        </p:nvSpPr>
        <p:spPr>
          <a:xfrm>
            <a:off x="521646" y="613725"/>
            <a:ext cx="81470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Basierend auf der Physik sollte jedes Augenzahlpaar die gleiche Wahrscheinlichkeit haben.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69F9A2-AF6B-4647-9D4D-F1D8EFF90738}"/>
              </a:ext>
            </a:extLst>
          </p:cNvPr>
          <p:cNvSpPr txBox="1"/>
          <p:nvPr/>
        </p:nvSpPr>
        <p:spPr>
          <a:xfrm>
            <a:off x="3843212" y="5078520"/>
            <a:ext cx="1503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Vorhersagen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5B26F24-F1ED-43CF-AA2A-FAA82841D015}"/>
                  </a:ext>
                </a:extLst>
              </p:cNvPr>
              <p:cNvSpPr txBox="1"/>
              <p:nvPr/>
            </p:nvSpPr>
            <p:spPr>
              <a:xfrm>
                <a:off x="641213" y="5833568"/>
                <a:ext cx="7907935" cy="3391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Die Wahrscheinlichkeit dafür, dass die Summe der gefallenen Augenzahlen 4 ist, ist </a:t>
                </a:r>
                <a14:m>
                  <m:oMath xmlns:m="http://schemas.openxmlformats.org/officeDocument/2006/math">
                    <m:r>
                      <a:rPr lang="de-DE" sz="1600" b="0" i="1" smtClean="0">
                        <a:latin typeface="Cambria Math" panose="02040503050406030204" pitchFamily="18" charset="0"/>
                        <a:ea typeface="CMU Sans Serif" panose="02000603000000000000" pitchFamily="2" charset="0"/>
                        <a:cs typeface="CMU Sans Serif" panose="02000603000000000000" pitchFamily="2" charset="0"/>
                      </a:rPr>
                      <m:t>0.08</m:t>
                    </m:r>
                    <m:acc>
                      <m:accPr>
                        <m:chr m:val="̅"/>
                        <m:ctrlPr>
                          <a:rPr lang="de-DE" sz="1600" b="0" i="1" smtClean="0">
                            <a:latin typeface="Cambria Math" panose="02040503050406030204" pitchFamily="18" charset="0"/>
                            <a:ea typeface="CMU Sans Serif" panose="02000603000000000000" pitchFamily="2" charset="0"/>
                            <a:cs typeface="CMU Sans Serif" panose="02000603000000000000" pitchFamily="2" charset="0"/>
                          </a:rPr>
                        </m:ctrlPr>
                      </m:accPr>
                      <m:e>
                        <m:r>
                          <a:rPr lang="de-DE" sz="1600" b="0" i="1" smtClean="0">
                            <a:latin typeface="Cambria Math" panose="02040503050406030204" pitchFamily="18" charset="0"/>
                            <a:ea typeface="CMU Sans Serif" panose="02000603000000000000" pitchFamily="2" charset="0"/>
                            <a:cs typeface="CMU Sans Serif" panose="02000603000000000000" pitchFamily="2" charset="0"/>
                          </a:rPr>
                          <m:t>3</m:t>
                        </m:r>
                      </m:e>
                    </m:acc>
                    <m:r>
                      <a:rPr lang="de-DE" sz="1600" b="0" i="0" dirty="0" smtClean="0">
                        <a:latin typeface="Cambria Math" panose="02040503050406030204" pitchFamily="18" charset="0"/>
                        <a:ea typeface="CMU Sans Serif" panose="02000603000000000000" pitchFamily="2" charset="0"/>
                        <a:cs typeface="CMU Sans Serif" panose="02000603000000000000" pitchFamily="2" charset="0"/>
                      </a:rPr>
                      <m:t>.</m:t>
                    </m:r>
                  </m:oMath>
                </a14:m>
                <a:endParaRPr lang="de-DE" sz="1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5B26F24-F1ED-43CF-AA2A-FAA82841D0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213" y="5833568"/>
                <a:ext cx="7907935" cy="339132"/>
              </a:xfrm>
              <a:prstGeom prst="rect">
                <a:avLst/>
              </a:prstGeom>
              <a:blipFill>
                <a:blip r:embed="rId3"/>
                <a:stretch>
                  <a:fillRect l="-231" t="-3571" r="-1773" b="-2321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350C3C8A-6E76-491D-A5B0-066F6F5F67A9}"/>
              </a:ext>
            </a:extLst>
          </p:cNvPr>
          <p:cNvSpPr txBox="1"/>
          <p:nvPr/>
        </p:nvSpPr>
        <p:spPr>
          <a:xfrm>
            <a:off x="1609405" y="1835034"/>
            <a:ext cx="12666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Modell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214922E-9721-411B-B418-0E3CB95B6CC5}"/>
                  </a:ext>
                </a:extLst>
              </p:cNvPr>
              <p:cNvSpPr txBox="1"/>
              <p:nvPr/>
            </p:nvSpPr>
            <p:spPr>
              <a:xfrm>
                <a:off x="829063" y="3088279"/>
                <a:ext cx="30453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≔{(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)|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sSubPr>
                          <m:ctrlP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ℕ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sSubPr>
                          <m:ctrlP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ℕ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de-DE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214922E-9721-411B-B418-0E3CB95B6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063" y="3088279"/>
                <a:ext cx="3045385" cy="369332"/>
              </a:xfrm>
              <a:prstGeom prst="rect">
                <a:avLst/>
              </a:prstGeom>
              <a:blipFill>
                <a:blip r:embed="rId4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FE35E46-B8DB-4778-B4B7-BC35394232E6}"/>
                  </a:ext>
                </a:extLst>
              </p:cNvPr>
              <p:cNvSpPr txBox="1"/>
              <p:nvPr/>
            </p:nvSpPr>
            <p:spPr>
              <a:xfrm>
                <a:off x="1665088" y="3593915"/>
                <a:ext cx="13215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𝒜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𝒫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de-DE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FE35E46-B8DB-4778-B4B7-BC3539423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5088" y="3593915"/>
                <a:ext cx="1321516" cy="369332"/>
              </a:xfrm>
              <a:prstGeom prst="rect">
                <a:avLst/>
              </a:prstGeom>
              <a:blipFill>
                <a:blip r:embed="rId5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E5BFBD2-E656-4D74-B1F7-99F7F08ADF77}"/>
                  </a:ext>
                </a:extLst>
              </p:cNvPr>
              <p:cNvSpPr txBox="1"/>
              <p:nvPr/>
            </p:nvSpPr>
            <p:spPr>
              <a:xfrm>
                <a:off x="1392058" y="3994153"/>
                <a:ext cx="1698029" cy="8897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ℙ</m:t>
                      </m:r>
                      <m:d>
                        <m:dPr>
                          <m:ctrlP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de-DE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</m:d>
                        </m:e>
                      </m:d>
                      <m:r>
                        <a:rPr lang="de-DE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f>
                        <m:fPr>
                          <m:ctrlP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de-DE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36</m:t>
                          </m:r>
                        </m:den>
                      </m:f>
                    </m:oMath>
                  </m:oMathPara>
                </a14:m>
                <a:endParaRPr lang="de-DE" b="0" dirty="0">
                  <a:solidFill>
                    <a:srgbClr val="0070C0"/>
                  </a:solidFill>
                </a:endParaRPr>
              </a:p>
              <a:p>
                <a:endParaRPr lang="de-DE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E5BFBD2-E656-4D74-B1F7-99F7F08AD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2058" y="3994153"/>
                <a:ext cx="1698029" cy="8897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>
            <a:extLst>
              <a:ext uri="{FF2B5EF4-FFF2-40B4-BE49-F238E27FC236}">
                <a16:creationId xmlns:a16="http://schemas.microsoft.com/office/drawing/2014/main" id="{BF529C82-3D27-4492-929F-837851C6D372}"/>
              </a:ext>
            </a:extLst>
          </p:cNvPr>
          <p:cNvSpPr txBox="1"/>
          <p:nvPr/>
        </p:nvSpPr>
        <p:spPr>
          <a:xfrm>
            <a:off x="234051" y="6231342"/>
            <a:ext cx="8722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Bei 100 Würfelwürfen ist die Summe der gefallenen Augenzahlen im Durchschnitt 8.3 Mal gleich 4.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2EA362E-A8B3-411F-A738-91190E64AEBD}"/>
              </a:ext>
            </a:extLst>
          </p:cNvPr>
          <p:cNvGrpSpPr/>
          <p:nvPr/>
        </p:nvGrpSpPr>
        <p:grpSpPr>
          <a:xfrm>
            <a:off x="5917577" y="3098720"/>
            <a:ext cx="2013610" cy="1518021"/>
            <a:chOff x="5808984" y="2859870"/>
            <a:chExt cx="2056084" cy="1550041"/>
          </a:xfrm>
        </p:grpSpPr>
        <p:pic>
          <p:nvPicPr>
            <p:cNvPr id="22" name="Picture 21" descr="A picture containing remote, controller, indoor, game&#10;&#10;Description automatically generated">
              <a:extLst>
                <a:ext uri="{FF2B5EF4-FFF2-40B4-BE49-F238E27FC236}">
                  <a16:creationId xmlns:a16="http://schemas.microsoft.com/office/drawing/2014/main" id="{97439176-E2A8-4B53-B9E2-F0FD14079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8984" y="2859870"/>
              <a:ext cx="2056084" cy="1550041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868D815-3690-47FC-982B-44D221EF8A2D}"/>
                </a:ext>
              </a:extLst>
            </p:cNvPr>
            <p:cNvSpPr txBox="1"/>
            <p:nvPr/>
          </p:nvSpPr>
          <p:spPr>
            <a:xfrm>
              <a:off x="7259396" y="3541200"/>
              <a:ext cx="258404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7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r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B9BBEB9-278D-4A8D-8452-5F6E8F87CD87}"/>
                </a:ext>
              </a:extLst>
            </p:cNvPr>
            <p:cNvSpPr txBox="1"/>
            <p:nvPr/>
          </p:nvSpPr>
          <p:spPr>
            <a:xfrm>
              <a:off x="5913670" y="3428999"/>
              <a:ext cx="296876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7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b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F4D97138-3D1C-41A5-BF6E-FDA09C893B61}"/>
              </a:ext>
            </a:extLst>
          </p:cNvPr>
          <p:cNvSpPr txBox="1"/>
          <p:nvPr/>
        </p:nvSpPr>
        <p:spPr>
          <a:xfrm>
            <a:off x="3813557" y="1429327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Modellierung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129DFE1-F9D8-4A7E-8CC6-6E7115347018}"/>
              </a:ext>
            </a:extLst>
          </p:cNvPr>
          <p:cNvSpPr txBox="1"/>
          <p:nvPr/>
        </p:nvSpPr>
        <p:spPr>
          <a:xfrm>
            <a:off x="6045785" y="2575119"/>
            <a:ext cx="1582484" cy="374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60"/>
              </a:lnSpc>
            </a:pPr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Zufallsvorgang</a:t>
            </a:r>
            <a:endParaRPr lang="de-DE" sz="1600" dirty="0">
              <a:solidFill>
                <a:srgbClr val="0070C0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2F4ABD0-154E-4098-802B-A7C3E1295C9C}"/>
              </a:ext>
            </a:extLst>
          </p:cNvPr>
          <p:cNvSpPr/>
          <p:nvPr/>
        </p:nvSpPr>
        <p:spPr>
          <a:xfrm>
            <a:off x="5563987" y="2936689"/>
            <a:ext cx="2491217" cy="20509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166026-EAA4-4AA7-AB70-16D85C54B6C0}"/>
              </a:ext>
            </a:extLst>
          </p:cNvPr>
          <p:cNvSpPr txBox="1"/>
          <p:nvPr/>
        </p:nvSpPr>
        <p:spPr>
          <a:xfrm>
            <a:off x="5525121" y="3393731"/>
            <a:ext cx="2798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solidFill>
                  <a:srgbClr val="0070C0"/>
                </a:solidFill>
              </a:rPr>
              <a:t>Gleichzeitiges Werfen eines </a:t>
            </a:r>
          </a:p>
          <a:p>
            <a:pPr algn="ctr"/>
            <a:r>
              <a:rPr lang="de-DE" sz="1600" dirty="0">
                <a:solidFill>
                  <a:srgbClr val="0070C0"/>
                </a:solidFill>
              </a:rPr>
              <a:t>roten und eines blauen Würfels</a:t>
            </a:r>
          </a:p>
        </p:txBody>
      </p:sp>
    </p:spTree>
    <p:extLst>
      <p:ext uri="{BB962C8B-B14F-4D97-AF65-F5344CB8AC3E}">
        <p14:creationId xmlns:p14="http://schemas.microsoft.com/office/powerpoint/2010/main" val="2106255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95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Sans Serif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4</cp:revision>
  <cp:lastPrinted>2021-10-19T07:58:02Z</cp:lastPrinted>
  <dcterms:created xsi:type="dcterms:W3CDTF">2021-10-15T06:13:51Z</dcterms:created>
  <dcterms:modified xsi:type="dcterms:W3CDTF">2021-10-27T11:55:18Z</dcterms:modified>
</cp:coreProperties>
</file>