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"/>
  </p:notesMasterIdLst>
  <p:sldIdLst>
    <p:sldId id="256" r:id="rId2"/>
  </p:sldIdLst>
  <p:sldSz cx="9144000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4" autoAdjust="0"/>
  </p:normalViewPr>
  <p:slideViewPr>
    <p:cSldViewPr snapToGrid="0">
      <p:cViewPr varScale="1">
        <p:scale>
          <a:sx n="120" d="100"/>
          <a:sy n="120" d="100"/>
        </p:scale>
        <p:origin x="108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563D3-0806-40E6-B257-36FF0D102257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925513" y="1143000"/>
            <a:ext cx="870902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CC58B-0395-45C5-B8C3-730F842402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03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925513" y="1143000"/>
            <a:ext cx="8709026" cy="3086100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izenplatzhalt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de-DE" dirty="0"/>
                  <a:t>Situation: </a:t>
                </a:r>
                <a:r>
                  <a:rPr lang="de-DE" dirty="0" err="1"/>
                  <a:t>Exhibiting</a:t>
                </a:r>
                <a:r>
                  <a:rPr lang="de-DE" dirty="0"/>
                  <a:t> Corona Symptoms</a:t>
                </a:r>
              </a:p>
              <a:p>
                <a:r>
                  <a:rPr lang="de-DE" dirty="0"/>
                  <a:t>Scenario I (= Trial Type I)</a:t>
                </a:r>
              </a:p>
              <a:p>
                <a:pPr marL="171450" indent="-171450">
                  <a:buFontTx/>
                  <a:buChar char="-"/>
                </a:pPr>
                <a:r>
                  <a:rPr lang="de-DE" dirty="0" err="1"/>
                  <a:t>Two</a:t>
                </a:r>
                <a:r>
                  <a:rPr lang="de-DE" dirty="0"/>
                  <a:t> </a:t>
                </a:r>
                <a:r>
                  <a:rPr lang="de-DE" dirty="0" err="1"/>
                  <a:t>courses</a:t>
                </a:r>
                <a:r>
                  <a:rPr lang="de-DE" dirty="0"/>
                  <a:t> </a:t>
                </a:r>
                <a:r>
                  <a:rPr lang="de-DE" dirty="0" err="1"/>
                  <a:t>of</a:t>
                </a:r>
                <a:r>
                  <a:rPr lang="de-DE" dirty="0"/>
                  <a:t> </a:t>
                </a:r>
                <a:r>
                  <a:rPr lang="de-DE" dirty="0" err="1"/>
                  <a:t>action</a:t>
                </a:r>
                <a:endParaRPr lang="de-DE" dirty="0"/>
              </a:p>
              <a:p>
                <a:pPr marL="628650" lvl="1" indent="-171450">
                  <a:buFontTx/>
                  <a:buChar char="-"/>
                </a:pPr>
                <a:r>
                  <a:rPr lang="de-DE" dirty="0"/>
                  <a:t>Home </a:t>
                </a:r>
                <a:r>
                  <a:rPr lang="de-DE" dirty="0" err="1"/>
                  <a:t>quarantine</a:t>
                </a:r>
                <a:r>
                  <a:rPr lang="de-DE" dirty="0"/>
                  <a:t>, </a:t>
                </a:r>
                <a:r>
                  <a:rPr lang="de-DE" dirty="0" err="1"/>
                  <a:t>unreliable</a:t>
                </a:r>
                <a:r>
                  <a:rPr lang="de-DE" dirty="0"/>
                  <a:t> </a:t>
                </a:r>
                <a:r>
                  <a:rPr lang="de-DE" dirty="0" err="1"/>
                  <a:t>self-administered</a:t>
                </a:r>
                <a:r>
                  <a:rPr lang="de-DE" dirty="0"/>
                  <a:t> </a:t>
                </a:r>
                <a:r>
                  <a:rPr lang="de-DE" dirty="0" err="1"/>
                  <a:t>antigen</a:t>
                </a:r>
                <a:r>
                  <a:rPr lang="de-DE" dirty="0"/>
                  <a:t> </a:t>
                </a:r>
                <a:r>
                  <a:rPr lang="de-DE" dirty="0" err="1"/>
                  <a:t>test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 err="1"/>
                  <a:t>Unobserved</a:t>
                </a:r>
                <a:r>
                  <a:rPr lang="de-DE" dirty="0"/>
                  <a:t> </a:t>
                </a:r>
                <a:r>
                  <a:rPr lang="de-DE" dirty="0" err="1"/>
                  <a:t>reward</a:t>
                </a:r>
                <a:r>
                  <a:rPr lang="de-DE" dirty="0"/>
                  <a:t>: Corona </a:t>
                </a:r>
                <a:r>
                  <a:rPr lang="de-DE" dirty="0" err="1"/>
                  <a:t>incidence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⇓</m:t>
                    </m:r>
                  </m:oMath>
                </a14:m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/>
                  <a:t>Information: </a:t>
                </a:r>
                <a:r>
                  <a:rPr lang="de-DE" dirty="0" err="1"/>
                  <a:t>no</a:t>
                </a:r>
                <a:r>
                  <a:rPr lang="de-DE" dirty="0"/>
                  <a:t> </a:t>
                </a:r>
                <a:r>
                  <a:rPr lang="de-DE" dirty="0" err="1"/>
                  <a:t>certainty</a:t>
                </a:r>
                <a:r>
                  <a:rPr lang="de-DE" dirty="0"/>
                  <a:t> </a:t>
                </a:r>
                <a:r>
                  <a:rPr lang="de-DE" dirty="0" err="1"/>
                  <a:t>about</a:t>
                </a:r>
                <a:r>
                  <a:rPr lang="de-DE" dirty="0"/>
                  <a:t> personal </a:t>
                </a:r>
                <a:r>
                  <a:rPr lang="de-DE" dirty="0" err="1"/>
                  <a:t>status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de-DE" dirty="0"/>
                  <a:t> a </a:t>
                </a:r>
                <a:r>
                  <a:rPr lang="de-DE" dirty="0" err="1"/>
                  <a:t>potentially</a:t>
                </a:r>
                <a:r>
                  <a:rPr lang="de-DE" dirty="0"/>
                  <a:t> </a:t>
                </a:r>
                <a:r>
                  <a:rPr lang="de-DE" dirty="0" err="1"/>
                  <a:t>lucrative</a:t>
                </a:r>
                <a:r>
                  <a:rPr lang="de-DE" dirty="0"/>
                  <a:t>,</a:t>
                </a:r>
                <a:r>
                  <a:rPr lang="de-DE" baseline="0" dirty="0"/>
                  <a:t> but non-informative </a:t>
                </a:r>
                <a:r>
                  <a:rPr lang="de-DE" baseline="0" dirty="0" err="1"/>
                  <a:t>course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of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action</a:t>
                </a:r>
                <a:endParaRPr lang="de-DE" baseline="0" dirty="0"/>
              </a:p>
              <a:p>
                <a:pPr marL="628650" lvl="1" indent="-171450">
                  <a:buFontTx/>
                  <a:buChar char="-"/>
                </a:pPr>
                <a:r>
                  <a:rPr lang="de-DE" dirty="0"/>
                  <a:t>Public </a:t>
                </a:r>
                <a:r>
                  <a:rPr lang="de-DE" dirty="0" err="1"/>
                  <a:t>transport</a:t>
                </a:r>
                <a:r>
                  <a:rPr lang="de-DE" dirty="0"/>
                  <a:t>, reliable </a:t>
                </a:r>
                <a:r>
                  <a:rPr lang="de-DE" dirty="0" err="1"/>
                  <a:t>medically</a:t>
                </a:r>
                <a:r>
                  <a:rPr lang="de-DE" dirty="0"/>
                  <a:t> </a:t>
                </a:r>
                <a:r>
                  <a:rPr lang="de-DE" dirty="0" err="1"/>
                  <a:t>administered</a:t>
                </a:r>
                <a:r>
                  <a:rPr lang="de-DE" dirty="0"/>
                  <a:t> PCR </a:t>
                </a:r>
                <a:r>
                  <a:rPr lang="de-DE" dirty="0" err="1"/>
                  <a:t>test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 err="1"/>
                  <a:t>Unobserved</a:t>
                </a:r>
                <a:r>
                  <a:rPr lang="de-DE" dirty="0"/>
                  <a:t> </a:t>
                </a:r>
                <a:r>
                  <a:rPr lang="de-DE" dirty="0" err="1"/>
                  <a:t>reward</a:t>
                </a:r>
                <a:r>
                  <a:rPr lang="de-DE" dirty="0"/>
                  <a:t>: Corona </a:t>
                </a:r>
                <a:r>
                  <a:rPr lang="de-DE" dirty="0" err="1"/>
                  <a:t>incidence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⇑</m:t>
                    </m:r>
                  </m:oMath>
                </a14:m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/>
                  <a:t>Information: </a:t>
                </a:r>
                <a:r>
                  <a:rPr lang="de-DE" dirty="0" err="1"/>
                  <a:t>certainty</a:t>
                </a:r>
                <a:r>
                  <a:rPr lang="de-DE" dirty="0"/>
                  <a:t> </a:t>
                </a:r>
                <a:r>
                  <a:rPr lang="de-DE" dirty="0" err="1"/>
                  <a:t>about</a:t>
                </a:r>
                <a:r>
                  <a:rPr lang="de-DE" dirty="0"/>
                  <a:t> personal </a:t>
                </a:r>
                <a:r>
                  <a:rPr lang="de-DE" dirty="0" err="1"/>
                  <a:t>status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de-DE" dirty="0"/>
                  <a:t> a </a:t>
                </a:r>
                <a:r>
                  <a:rPr lang="de-DE" dirty="0" err="1"/>
                  <a:t>potentially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detrimental</a:t>
                </a:r>
                <a:r>
                  <a:rPr lang="de-DE" baseline="0" dirty="0"/>
                  <a:t>, but informative </a:t>
                </a:r>
                <a:r>
                  <a:rPr lang="de-DE" baseline="0" dirty="0" err="1"/>
                  <a:t>course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of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action</a:t>
                </a:r>
                <a:r>
                  <a:rPr lang="de-DE" dirty="0"/>
                  <a:t>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dirty="0"/>
                  <a:t>Scenario II (= Trial Type II)</a:t>
                </a:r>
              </a:p>
              <a:p>
                <a:pPr marL="0" indent="0">
                  <a:buFontTx/>
                  <a:buNone/>
                </a:pPr>
                <a:r>
                  <a:rPr lang="de-DE" dirty="0"/>
                  <a:t>- </a:t>
                </a:r>
                <a:r>
                  <a:rPr lang="de-DE" dirty="0" err="1"/>
                  <a:t>Two</a:t>
                </a:r>
                <a:r>
                  <a:rPr lang="de-DE" dirty="0"/>
                  <a:t> </a:t>
                </a:r>
                <a:r>
                  <a:rPr lang="de-DE" dirty="0" err="1"/>
                  <a:t>courses</a:t>
                </a:r>
                <a:r>
                  <a:rPr lang="de-DE" dirty="0"/>
                  <a:t> </a:t>
                </a:r>
                <a:r>
                  <a:rPr lang="de-DE" dirty="0" err="1"/>
                  <a:t>of</a:t>
                </a:r>
                <a:r>
                  <a:rPr lang="de-DE" dirty="0"/>
                  <a:t> </a:t>
                </a:r>
                <a:r>
                  <a:rPr lang="de-DE" dirty="0" err="1"/>
                  <a:t>action</a:t>
                </a:r>
                <a:endParaRPr lang="de-DE" dirty="0"/>
              </a:p>
              <a:p>
                <a:pPr marL="628650" lvl="1" indent="-171450">
                  <a:buFontTx/>
                  <a:buChar char="-"/>
                </a:pPr>
                <a:r>
                  <a:rPr lang="de-DE" dirty="0"/>
                  <a:t>Home </a:t>
                </a:r>
                <a:r>
                  <a:rPr lang="de-DE" dirty="0" err="1"/>
                  <a:t>quarantine</a:t>
                </a:r>
                <a:r>
                  <a:rPr lang="de-DE" dirty="0"/>
                  <a:t>, </a:t>
                </a:r>
                <a:r>
                  <a:rPr lang="de-DE" dirty="0" err="1"/>
                  <a:t>highly</a:t>
                </a:r>
                <a:r>
                  <a:rPr lang="de-DE" dirty="0"/>
                  <a:t> reliable </a:t>
                </a:r>
                <a:r>
                  <a:rPr lang="de-DE" dirty="0" err="1"/>
                  <a:t>administered</a:t>
                </a:r>
                <a:r>
                  <a:rPr lang="de-DE" dirty="0"/>
                  <a:t> </a:t>
                </a:r>
                <a:r>
                  <a:rPr lang="de-DE" dirty="0" err="1"/>
                  <a:t>test</a:t>
                </a:r>
                <a:r>
                  <a:rPr lang="de-DE" dirty="0"/>
                  <a:t> </a:t>
                </a:r>
                <a:r>
                  <a:rPr lang="de-DE" dirty="0" err="1"/>
                  <a:t>by</a:t>
                </a:r>
                <a:r>
                  <a:rPr lang="de-DE" dirty="0"/>
                  <a:t> a </a:t>
                </a:r>
                <a:r>
                  <a:rPr lang="de-DE" dirty="0" err="1"/>
                  <a:t>medically</a:t>
                </a:r>
                <a:r>
                  <a:rPr lang="de-DE" dirty="0"/>
                  <a:t> </a:t>
                </a:r>
                <a:r>
                  <a:rPr lang="de-DE" dirty="0" err="1"/>
                  <a:t>trained</a:t>
                </a:r>
                <a:r>
                  <a:rPr lang="de-DE" dirty="0"/>
                  <a:t> relative</a:t>
                </a:r>
              </a:p>
              <a:p>
                <a:pPr marL="1085850" lvl="2" indent="-171450">
                  <a:buFontTx/>
                  <a:buChar char="-"/>
                </a:pPr>
                <a:r>
                  <a:rPr lang="de-DE" dirty="0" err="1"/>
                  <a:t>Unobserved</a:t>
                </a:r>
                <a:r>
                  <a:rPr lang="de-DE" dirty="0"/>
                  <a:t> </a:t>
                </a:r>
                <a:r>
                  <a:rPr lang="de-DE" dirty="0" err="1"/>
                  <a:t>reward</a:t>
                </a:r>
                <a:r>
                  <a:rPr lang="de-DE" dirty="0"/>
                  <a:t>: Corona </a:t>
                </a:r>
                <a:r>
                  <a:rPr lang="de-DE" dirty="0" err="1"/>
                  <a:t>incidence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⇓</m:t>
                    </m:r>
                  </m:oMath>
                </a14:m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/>
                  <a:t>Information: high </a:t>
                </a:r>
                <a:r>
                  <a:rPr lang="de-DE" dirty="0" err="1"/>
                  <a:t>uncertainty</a:t>
                </a:r>
                <a:r>
                  <a:rPr lang="de-DE" dirty="0"/>
                  <a:t> </a:t>
                </a:r>
                <a:r>
                  <a:rPr lang="de-DE" dirty="0" err="1"/>
                  <a:t>about</a:t>
                </a:r>
                <a:r>
                  <a:rPr lang="de-DE" dirty="0"/>
                  <a:t> personal </a:t>
                </a:r>
                <a:r>
                  <a:rPr lang="de-DE" dirty="0" err="1"/>
                  <a:t>status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de-DE" dirty="0"/>
                  <a:t> a </a:t>
                </a:r>
                <a:r>
                  <a:rPr lang="de-DE" dirty="0" err="1"/>
                  <a:t>potentially</a:t>
                </a:r>
                <a:r>
                  <a:rPr lang="de-DE" dirty="0"/>
                  <a:t> </a:t>
                </a:r>
                <a:r>
                  <a:rPr lang="de-DE" dirty="0" err="1"/>
                  <a:t>lucrative</a:t>
                </a:r>
                <a:r>
                  <a:rPr lang="de-DE" baseline="0" dirty="0"/>
                  <a:t> and informative </a:t>
                </a:r>
                <a:r>
                  <a:rPr lang="de-DE" baseline="0" dirty="0" err="1"/>
                  <a:t>action</a:t>
                </a:r>
                <a:endParaRPr lang="de-DE" baseline="0" dirty="0"/>
              </a:p>
              <a:p>
                <a:pPr marL="628650" lvl="1" indent="-171450">
                  <a:buFontTx/>
                  <a:buChar char="-"/>
                </a:pPr>
                <a:r>
                  <a:rPr lang="de-DE" dirty="0"/>
                  <a:t>Public </a:t>
                </a:r>
                <a:r>
                  <a:rPr lang="de-DE" dirty="0" err="1"/>
                  <a:t>transport</a:t>
                </a:r>
                <a:r>
                  <a:rPr lang="de-DE" dirty="0"/>
                  <a:t>, </a:t>
                </a:r>
                <a:r>
                  <a:rPr lang="de-DE" dirty="0" err="1"/>
                  <a:t>unreliably</a:t>
                </a:r>
                <a:r>
                  <a:rPr lang="de-DE" dirty="0"/>
                  <a:t> </a:t>
                </a:r>
                <a:r>
                  <a:rPr lang="de-DE" dirty="0" err="1"/>
                  <a:t>admintested</a:t>
                </a:r>
                <a:r>
                  <a:rPr lang="de-DE" dirty="0"/>
                  <a:t> </a:t>
                </a:r>
                <a:r>
                  <a:rPr lang="de-DE" dirty="0" err="1"/>
                  <a:t>antigen</a:t>
                </a:r>
                <a:r>
                  <a:rPr lang="de-DE" dirty="0"/>
                  <a:t> </a:t>
                </a:r>
                <a:r>
                  <a:rPr lang="de-DE" dirty="0" err="1"/>
                  <a:t>test</a:t>
                </a:r>
                <a:r>
                  <a:rPr lang="de-DE" dirty="0"/>
                  <a:t> </a:t>
                </a:r>
                <a:r>
                  <a:rPr lang="de-DE" dirty="0" err="1"/>
                  <a:t>by</a:t>
                </a:r>
                <a:r>
                  <a:rPr lang="de-DE" dirty="0"/>
                  <a:t> </a:t>
                </a:r>
                <a:r>
                  <a:rPr lang="de-DE" dirty="0" err="1"/>
                  <a:t>some</a:t>
                </a:r>
                <a:r>
                  <a:rPr lang="de-DE" dirty="0"/>
                  <a:t> </a:t>
                </a:r>
                <a:r>
                  <a:rPr lang="de-DE" dirty="0" err="1"/>
                  <a:t>newly</a:t>
                </a:r>
                <a:r>
                  <a:rPr lang="de-DE" dirty="0"/>
                  <a:t> </a:t>
                </a:r>
                <a:r>
                  <a:rPr lang="de-DE" dirty="0" err="1"/>
                  <a:t>trained</a:t>
                </a:r>
                <a:r>
                  <a:rPr lang="de-DE" dirty="0"/>
                  <a:t> </a:t>
                </a:r>
                <a:r>
                  <a:rPr lang="de-DE" dirty="0" err="1"/>
                  <a:t>person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 err="1"/>
                  <a:t>Unobserved</a:t>
                </a:r>
                <a:r>
                  <a:rPr lang="de-DE" dirty="0"/>
                  <a:t> </a:t>
                </a:r>
                <a:r>
                  <a:rPr lang="de-DE" dirty="0" err="1"/>
                  <a:t>reward</a:t>
                </a:r>
                <a:r>
                  <a:rPr lang="de-DE" dirty="0"/>
                  <a:t>: Corona </a:t>
                </a:r>
                <a:r>
                  <a:rPr lang="de-DE" dirty="0" err="1"/>
                  <a:t>incidence</a:t>
                </a:r>
                <a:r>
                  <a:rPr lang="de-DE" dirty="0"/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⇑</m:t>
                    </m:r>
                  </m:oMath>
                </a14:m>
                <a:endParaRPr lang="de-DE" dirty="0"/>
              </a:p>
              <a:p>
                <a:pPr marL="914400" lvl="2" indent="0">
                  <a:buFontTx/>
                  <a:buNone/>
                </a:pPr>
                <a:r>
                  <a:rPr lang="de-DE" dirty="0"/>
                  <a:t>-   Information: </a:t>
                </a:r>
                <a:r>
                  <a:rPr lang="de-DE" dirty="0" err="1"/>
                  <a:t>no</a:t>
                </a:r>
                <a:r>
                  <a:rPr lang="de-DE" dirty="0"/>
                  <a:t> </a:t>
                </a:r>
                <a:r>
                  <a:rPr lang="de-DE" dirty="0" err="1"/>
                  <a:t>certainty</a:t>
                </a:r>
                <a:r>
                  <a:rPr lang="de-DE" dirty="0"/>
                  <a:t> </a:t>
                </a:r>
                <a:r>
                  <a:rPr lang="de-DE" dirty="0" err="1"/>
                  <a:t>about</a:t>
                </a:r>
                <a:r>
                  <a:rPr lang="de-DE" dirty="0"/>
                  <a:t> personal </a:t>
                </a:r>
                <a:r>
                  <a:rPr lang="de-DE" dirty="0" err="1"/>
                  <a:t>status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de-DE" dirty="0"/>
                  <a:t> a </a:t>
                </a:r>
                <a:r>
                  <a:rPr lang="de-DE" dirty="0" err="1"/>
                  <a:t>potentially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detrimental</a:t>
                </a:r>
                <a:r>
                  <a:rPr lang="de-DE" baseline="0" dirty="0"/>
                  <a:t>, and non-informative </a:t>
                </a:r>
                <a:r>
                  <a:rPr lang="de-DE" baseline="0" dirty="0" err="1"/>
                  <a:t>course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of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action</a:t>
                </a:r>
                <a:r>
                  <a:rPr lang="de-DE" dirty="0"/>
                  <a:t> </a:t>
                </a:r>
                <a:endParaRPr lang="en-GB" dirty="0"/>
              </a:p>
              <a:p>
                <a:pPr marL="1085850" lvl="2" indent="-171450">
                  <a:buFontTx/>
                  <a:buChar char="-"/>
                </a:pPr>
                <a:endParaRPr lang="de-DE" dirty="0"/>
              </a:p>
            </p:txBody>
          </p:sp>
        </mc:Choice>
        <mc:Fallback xmlns="">
          <p:sp>
            <p:nvSpPr>
              <p:cNvPr id="3" name="Notizenplatzhalt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de-DE" dirty="0"/>
                  <a:t>Situation: </a:t>
                </a:r>
                <a:r>
                  <a:rPr lang="de-DE" dirty="0" err="1"/>
                  <a:t>Exhibiting</a:t>
                </a:r>
                <a:r>
                  <a:rPr lang="de-DE" dirty="0"/>
                  <a:t> Corona Symptoms</a:t>
                </a:r>
              </a:p>
              <a:p>
                <a:r>
                  <a:rPr lang="de-DE" dirty="0"/>
                  <a:t>Scenario I (= Trial Type I)</a:t>
                </a:r>
              </a:p>
              <a:p>
                <a:pPr marL="171450" indent="-171450">
                  <a:buFontTx/>
                  <a:buChar char="-"/>
                </a:pPr>
                <a:r>
                  <a:rPr lang="de-DE" dirty="0" err="1"/>
                  <a:t>Two</a:t>
                </a:r>
                <a:r>
                  <a:rPr lang="de-DE" dirty="0"/>
                  <a:t> </a:t>
                </a:r>
                <a:r>
                  <a:rPr lang="de-DE" dirty="0" err="1"/>
                  <a:t>courses</a:t>
                </a:r>
                <a:r>
                  <a:rPr lang="de-DE" dirty="0"/>
                  <a:t> </a:t>
                </a:r>
                <a:r>
                  <a:rPr lang="de-DE" dirty="0" err="1"/>
                  <a:t>of</a:t>
                </a:r>
                <a:r>
                  <a:rPr lang="de-DE" dirty="0"/>
                  <a:t> </a:t>
                </a:r>
                <a:r>
                  <a:rPr lang="de-DE" dirty="0" err="1"/>
                  <a:t>action</a:t>
                </a:r>
                <a:endParaRPr lang="de-DE" dirty="0"/>
              </a:p>
              <a:p>
                <a:pPr marL="628650" lvl="1" indent="-171450">
                  <a:buFontTx/>
                  <a:buChar char="-"/>
                </a:pPr>
                <a:r>
                  <a:rPr lang="de-DE" dirty="0"/>
                  <a:t>Home </a:t>
                </a:r>
                <a:r>
                  <a:rPr lang="de-DE" dirty="0" err="1"/>
                  <a:t>quarantine</a:t>
                </a:r>
                <a:r>
                  <a:rPr lang="de-DE" dirty="0"/>
                  <a:t>, </a:t>
                </a:r>
                <a:r>
                  <a:rPr lang="de-DE" dirty="0" err="1"/>
                  <a:t>unreliable</a:t>
                </a:r>
                <a:r>
                  <a:rPr lang="de-DE" dirty="0"/>
                  <a:t> </a:t>
                </a:r>
                <a:r>
                  <a:rPr lang="de-DE" dirty="0" err="1"/>
                  <a:t>self-administered</a:t>
                </a:r>
                <a:r>
                  <a:rPr lang="de-DE" dirty="0"/>
                  <a:t> </a:t>
                </a:r>
                <a:r>
                  <a:rPr lang="de-DE" dirty="0" err="1"/>
                  <a:t>antigen</a:t>
                </a:r>
                <a:r>
                  <a:rPr lang="de-DE" dirty="0"/>
                  <a:t> </a:t>
                </a:r>
                <a:r>
                  <a:rPr lang="de-DE" dirty="0" err="1"/>
                  <a:t>test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 err="1"/>
                  <a:t>Unobserved</a:t>
                </a:r>
                <a:r>
                  <a:rPr lang="de-DE" dirty="0"/>
                  <a:t> </a:t>
                </a:r>
                <a:r>
                  <a:rPr lang="de-DE" dirty="0" err="1"/>
                  <a:t>reward</a:t>
                </a:r>
                <a:r>
                  <a:rPr lang="de-DE" dirty="0"/>
                  <a:t>: Corona </a:t>
                </a:r>
                <a:r>
                  <a:rPr lang="de-DE" dirty="0" err="1"/>
                  <a:t>incidence</a:t>
                </a:r>
                <a:r>
                  <a:rPr lang="de-DE" dirty="0"/>
                  <a:t> </a:t>
                </a:r>
                <a:r>
                  <a:rPr lang="de-DE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⇓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/>
                  <a:t>Information: </a:t>
                </a:r>
                <a:r>
                  <a:rPr lang="de-DE" dirty="0" err="1"/>
                  <a:t>no</a:t>
                </a:r>
                <a:r>
                  <a:rPr lang="de-DE" dirty="0"/>
                  <a:t> </a:t>
                </a:r>
                <a:r>
                  <a:rPr lang="de-DE" dirty="0" err="1"/>
                  <a:t>certainty</a:t>
                </a:r>
                <a:r>
                  <a:rPr lang="de-DE" dirty="0"/>
                  <a:t> </a:t>
                </a:r>
                <a:r>
                  <a:rPr lang="de-DE" dirty="0" err="1"/>
                  <a:t>about</a:t>
                </a:r>
                <a:r>
                  <a:rPr lang="de-DE" dirty="0"/>
                  <a:t> personal </a:t>
                </a:r>
                <a:r>
                  <a:rPr lang="de-DE" dirty="0" err="1"/>
                  <a:t>status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b="0" i="0">
                    <a:latin typeface="Cambria Math" panose="02040503050406030204" pitchFamily="18" charset="0"/>
                  </a:rPr>
                  <a:t>⇒</a:t>
                </a:r>
                <a:r>
                  <a:rPr lang="de-DE" dirty="0"/>
                  <a:t> a </a:t>
                </a:r>
                <a:r>
                  <a:rPr lang="de-DE" dirty="0" err="1"/>
                  <a:t>potentially</a:t>
                </a:r>
                <a:r>
                  <a:rPr lang="de-DE" dirty="0"/>
                  <a:t> </a:t>
                </a:r>
                <a:r>
                  <a:rPr lang="de-DE" dirty="0" err="1"/>
                  <a:t>lucrative</a:t>
                </a:r>
                <a:r>
                  <a:rPr lang="de-DE" dirty="0"/>
                  <a:t>,</a:t>
                </a:r>
                <a:r>
                  <a:rPr lang="de-DE" baseline="0" dirty="0"/>
                  <a:t> but non-informative </a:t>
                </a:r>
                <a:r>
                  <a:rPr lang="de-DE" baseline="0" dirty="0" err="1"/>
                  <a:t>course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of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action</a:t>
                </a:r>
                <a:endParaRPr lang="de-DE" baseline="0" dirty="0"/>
              </a:p>
              <a:p>
                <a:pPr marL="628650" lvl="1" indent="-171450">
                  <a:buFontTx/>
                  <a:buChar char="-"/>
                </a:pPr>
                <a:r>
                  <a:rPr lang="de-DE" dirty="0"/>
                  <a:t>Public </a:t>
                </a:r>
                <a:r>
                  <a:rPr lang="de-DE" dirty="0" err="1"/>
                  <a:t>transport</a:t>
                </a:r>
                <a:r>
                  <a:rPr lang="de-DE" dirty="0"/>
                  <a:t>, reliable </a:t>
                </a:r>
                <a:r>
                  <a:rPr lang="de-DE" dirty="0" err="1"/>
                  <a:t>medically</a:t>
                </a:r>
                <a:r>
                  <a:rPr lang="de-DE" dirty="0"/>
                  <a:t> </a:t>
                </a:r>
                <a:r>
                  <a:rPr lang="de-DE" dirty="0" err="1"/>
                  <a:t>administered</a:t>
                </a:r>
                <a:r>
                  <a:rPr lang="de-DE" dirty="0"/>
                  <a:t> PCR </a:t>
                </a:r>
                <a:r>
                  <a:rPr lang="de-DE" dirty="0" err="1"/>
                  <a:t>test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 err="1"/>
                  <a:t>Unobserved</a:t>
                </a:r>
                <a:r>
                  <a:rPr lang="de-DE" dirty="0"/>
                  <a:t> </a:t>
                </a:r>
                <a:r>
                  <a:rPr lang="de-DE" dirty="0" err="1"/>
                  <a:t>reward</a:t>
                </a:r>
                <a:r>
                  <a:rPr lang="de-DE" dirty="0"/>
                  <a:t>: Corona </a:t>
                </a:r>
                <a:r>
                  <a:rPr lang="de-DE" dirty="0" err="1"/>
                  <a:t>incidence</a:t>
                </a:r>
                <a:r>
                  <a:rPr lang="de-DE" dirty="0"/>
                  <a:t> </a:t>
                </a:r>
                <a:r>
                  <a:rPr lang="de-DE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⇑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/>
                  <a:t>Information: </a:t>
                </a:r>
                <a:r>
                  <a:rPr lang="de-DE" dirty="0" err="1"/>
                  <a:t>certainty</a:t>
                </a:r>
                <a:r>
                  <a:rPr lang="de-DE" dirty="0"/>
                  <a:t> </a:t>
                </a:r>
                <a:r>
                  <a:rPr lang="de-DE" dirty="0" err="1"/>
                  <a:t>about</a:t>
                </a:r>
                <a:r>
                  <a:rPr lang="de-DE" dirty="0"/>
                  <a:t> personal </a:t>
                </a:r>
                <a:r>
                  <a:rPr lang="de-DE" dirty="0" err="1"/>
                  <a:t>status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b="0" i="0">
                    <a:latin typeface="Cambria Math" panose="02040503050406030204" pitchFamily="18" charset="0"/>
                  </a:rPr>
                  <a:t>⇒</a:t>
                </a:r>
                <a:r>
                  <a:rPr lang="de-DE" dirty="0"/>
                  <a:t> a </a:t>
                </a:r>
                <a:r>
                  <a:rPr lang="de-DE" dirty="0" err="1"/>
                  <a:t>potentially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detrimental</a:t>
                </a:r>
                <a:r>
                  <a:rPr lang="de-DE" baseline="0" dirty="0"/>
                  <a:t>, but informative </a:t>
                </a:r>
                <a:r>
                  <a:rPr lang="de-DE" baseline="0" dirty="0" err="1"/>
                  <a:t>course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of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action</a:t>
                </a:r>
                <a:r>
                  <a:rPr lang="de-DE" dirty="0"/>
                  <a:t>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dirty="0"/>
                  <a:t>Scenario II (= Trial Type II)</a:t>
                </a:r>
              </a:p>
              <a:p>
                <a:pPr marL="0" indent="0">
                  <a:buFontTx/>
                  <a:buNone/>
                </a:pPr>
                <a:r>
                  <a:rPr lang="de-DE" dirty="0"/>
                  <a:t>- </a:t>
                </a:r>
                <a:r>
                  <a:rPr lang="de-DE" dirty="0" err="1"/>
                  <a:t>Two</a:t>
                </a:r>
                <a:r>
                  <a:rPr lang="de-DE" dirty="0"/>
                  <a:t> </a:t>
                </a:r>
                <a:r>
                  <a:rPr lang="de-DE" dirty="0" err="1"/>
                  <a:t>courses</a:t>
                </a:r>
                <a:r>
                  <a:rPr lang="de-DE" dirty="0"/>
                  <a:t> </a:t>
                </a:r>
                <a:r>
                  <a:rPr lang="de-DE" dirty="0" err="1"/>
                  <a:t>of</a:t>
                </a:r>
                <a:r>
                  <a:rPr lang="de-DE" dirty="0"/>
                  <a:t> </a:t>
                </a:r>
                <a:r>
                  <a:rPr lang="de-DE" dirty="0" err="1"/>
                  <a:t>action</a:t>
                </a:r>
                <a:endParaRPr lang="de-DE" dirty="0"/>
              </a:p>
              <a:p>
                <a:pPr marL="628650" lvl="1" indent="-171450">
                  <a:buFontTx/>
                  <a:buChar char="-"/>
                </a:pPr>
                <a:r>
                  <a:rPr lang="de-DE" dirty="0"/>
                  <a:t>Home </a:t>
                </a:r>
                <a:r>
                  <a:rPr lang="de-DE" dirty="0" err="1"/>
                  <a:t>quarantine</a:t>
                </a:r>
                <a:r>
                  <a:rPr lang="de-DE" dirty="0"/>
                  <a:t>, </a:t>
                </a:r>
                <a:r>
                  <a:rPr lang="de-DE" dirty="0" err="1"/>
                  <a:t>highly</a:t>
                </a:r>
                <a:r>
                  <a:rPr lang="de-DE" dirty="0"/>
                  <a:t> reliable </a:t>
                </a:r>
                <a:r>
                  <a:rPr lang="de-DE" dirty="0" err="1"/>
                  <a:t>administered</a:t>
                </a:r>
                <a:r>
                  <a:rPr lang="de-DE" dirty="0"/>
                  <a:t> </a:t>
                </a:r>
                <a:r>
                  <a:rPr lang="de-DE" dirty="0" err="1"/>
                  <a:t>test</a:t>
                </a:r>
                <a:r>
                  <a:rPr lang="de-DE" dirty="0"/>
                  <a:t> </a:t>
                </a:r>
                <a:r>
                  <a:rPr lang="de-DE" dirty="0" err="1"/>
                  <a:t>by</a:t>
                </a:r>
                <a:r>
                  <a:rPr lang="de-DE" dirty="0"/>
                  <a:t> a </a:t>
                </a:r>
                <a:r>
                  <a:rPr lang="de-DE" dirty="0" err="1"/>
                  <a:t>medically</a:t>
                </a:r>
                <a:r>
                  <a:rPr lang="de-DE" dirty="0"/>
                  <a:t> </a:t>
                </a:r>
                <a:r>
                  <a:rPr lang="de-DE" dirty="0" err="1"/>
                  <a:t>trained</a:t>
                </a:r>
                <a:r>
                  <a:rPr lang="de-DE" dirty="0"/>
                  <a:t> relative</a:t>
                </a:r>
              </a:p>
              <a:p>
                <a:pPr marL="1085850" lvl="2" indent="-171450">
                  <a:buFontTx/>
                  <a:buChar char="-"/>
                </a:pPr>
                <a:r>
                  <a:rPr lang="de-DE" dirty="0" err="1"/>
                  <a:t>Unobserved</a:t>
                </a:r>
                <a:r>
                  <a:rPr lang="de-DE" dirty="0"/>
                  <a:t> </a:t>
                </a:r>
                <a:r>
                  <a:rPr lang="de-DE" dirty="0" err="1"/>
                  <a:t>reward</a:t>
                </a:r>
                <a:r>
                  <a:rPr lang="de-DE" dirty="0"/>
                  <a:t>: Corona </a:t>
                </a:r>
                <a:r>
                  <a:rPr lang="de-DE" dirty="0" err="1"/>
                  <a:t>incidence</a:t>
                </a:r>
                <a:r>
                  <a:rPr lang="de-DE" dirty="0"/>
                  <a:t> </a:t>
                </a:r>
                <a:r>
                  <a:rPr lang="de-DE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⇓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/>
                  <a:t>Information: high </a:t>
                </a:r>
                <a:r>
                  <a:rPr lang="de-DE" dirty="0" err="1"/>
                  <a:t>uncertainty</a:t>
                </a:r>
                <a:r>
                  <a:rPr lang="de-DE" dirty="0"/>
                  <a:t> </a:t>
                </a:r>
                <a:r>
                  <a:rPr lang="de-DE" dirty="0" err="1"/>
                  <a:t>about</a:t>
                </a:r>
                <a:r>
                  <a:rPr lang="de-DE" dirty="0"/>
                  <a:t> personal </a:t>
                </a:r>
                <a:r>
                  <a:rPr lang="de-DE" dirty="0" err="1"/>
                  <a:t>status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b="0" i="0">
                    <a:latin typeface="Cambria Math" panose="02040503050406030204" pitchFamily="18" charset="0"/>
                  </a:rPr>
                  <a:t>⇒</a:t>
                </a:r>
                <a:r>
                  <a:rPr lang="de-DE" dirty="0"/>
                  <a:t> a </a:t>
                </a:r>
                <a:r>
                  <a:rPr lang="de-DE" dirty="0" err="1"/>
                  <a:t>potentially</a:t>
                </a:r>
                <a:r>
                  <a:rPr lang="de-DE" dirty="0"/>
                  <a:t> </a:t>
                </a:r>
                <a:r>
                  <a:rPr lang="de-DE" dirty="0" err="1"/>
                  <a:t>lucrative</a:t>
                </a:r>
                <a:r>
                  <a:rPr lang="de-DE" baseline="0" dirty="0"/>
                  <a:t> and informative </a:t>
                </a:r>
                <a:r>
                  <a:rPr lang="de-DE" baseline="0" dirty="0" err="1"/>
                  <a:t>action</a:t>
                </a:r>
                <a:endParaRPr lang="de-DE" baseline="0" dirty="0"/>
              </a:p>
              <a:p>
                <a:pPr marL="628650" lvl="1" indent="-171450">
                  <a:buFontTx/>
                  <a:buChar char="-"/>
                </a:pPr>
                <a:r>
                  <a:rPr lang="de-DE" dirty="0"/>
                  <a:t>Public </a:t>
                </a:r>
                <a:r>
                  <a:rPr lang="de-DE" dirty="0" err="1"/>
                  <a:t>transport</a:t>
                </a:r>
                <a:r>
                  <a:rPr lang="de-DE" dirty="0"/>
                  <a:t>, </a:t>
                </a:r>
                <a:r>
                  <a:rPr lang="de-DE" dirty="0" err="1"/>
                  <a:t>unreliably</a:t>
                </a:r>
                <a:r>
                  <a:rPr lang="de-DE" dirty="0"/>
                  <a:t> </a:t>
                </a:r>
                <a:r>
                  <a:rPr lang="de-DE" dirty="0" err="1"/>
                  <a:t>admintested</a:t>
                </a:r>
                <a:r>
                  <a:rPr lang="de-DE" dirty="0"/>
                  <a:t> </a:t>
                </a:r>
                <a:r>
                  <a:rPr lang="de-DE" dirty="0" err="1"/>
                  <a:t>antigen</a:t>
                </a:r>
                <a:r>
                  <a:rPr lang="de-DE" dirty="0"/>
                  <a:t> </a:t>
                </a:r>
                <a:r>
                  <a:rPr lang="de-DE" dirty="0" err="1"/>
                  <a:t>test</a:t>
                </a:r>
                <a:r>
                  <a:rPr lang="de-DE" dirty="0"/>
                  <a:t> </a:t>
                </a:r>
                <a:r>
                  <a:rPr lang="de-DE" dirty="0" err="1"/>
                  <a:t>by</a:t>
                </a:r>
                <a:r>
                  <a:rPr lang="de-DE" dirty="0"/>
                  <a:t> </a:t>
                </a:r>
                <a:r>
                  <a:rPr lang="de-DE" dirty="0" err="1"/>
                  <a:t>some</a:t>
                </a:r>
                <a:r>
                  <a:rPr lang="de-DE" dirty="0"/>
                  <a:t> </a:t>
                </a:r>
                <a:r>
                  <a:rPr lang="de-DE" dirty="0" err="1"/>
                  <a:t>newly</a:t>
                </a:r>
                <a:r>
                  <a:rPr lang="de-DE" dirty="0"/>
                  <a:t> </a:t>
                </a:r>
                <a:r>
                  <a:rPr lang="de-DE" dirty="0" err="1"/>
                  <a:t>trained</a:t>
                </a:r>
                <a:r>
                  <a:rPr lang="de-DE" dirty="0"/>
                  <a:t> </a:t>
                </a:r>
                <a:r>
                  <a:rPr lang="de-DE" dirty="0" err="1"/>
                  <a:t>person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dirty="0" err="1"/>
                  <a:t>Unobserved</a:t>
                </a:r>
                <a:r>
                  <a:rPr lang="de-DE" dirty="0"/>
                  <a:t> </a:t>
                </a:r>
                <a:r>
                  <a:rPr lang="de-DE" dirty="0" err="1"/>
                  <a:t>reward</a:t>
                </a:r>
                <a:r>
                  <a:rPr lang="de-DE" dirty="0"/>
                  <a:t>: Corona </a:t>
                </a:r>
                <a:r>
                  <a:rPr lang="de-DE" dirty="0" err="1"/>
                  <a:t>incidence</a:t>
                </a:r>
                <a:r>
                  <a:rPr lang="de-DE" dirty="0"/>
                  <a:t> </a:t>
                </a:r>
                <a:r>
                  <a:rPr lang="de-DE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⇑</a:t>
                </a:r>
                <a:endParaRPr lang="de-DE" dirty="0"/>
              </a:p>
              <a:p>
                <a:pPr marL="914400" lvl="2" indent="0">
                  <a:buFontTx/>
                  <a:buNone/>
                </a:pPr>
                <a:r>
                  <a:rPr lang="de-DE" dirty="0"/>
                  <a:t>-   Information: </a:t>
                </a:r>
                <a:r>
                  <a:rPr lang="de-DE" dirty="0" err="1"/>
                  <a:t>no</a:t>
                </a:r>
                <a:r>
                  <a:rPr lang="de-DE" dirty="0"/>
                  <a:t> </a:t>
                </a:r>
                <a:r>
                  <a:rPr lang="de-DE" dirty="0" err="1"/>
                  <a:t>certainty</a:t>
                </a:r>
                <a:r>
                  <a:rPr lang="de-DE" dirty="0"/>
                  <a:t> </a:t>
                </a:r>
                <a:r>
                  <a:rPr lang="de-DE" dirty="0" err="1"/>
                  <a:t>about</a:t>
                </a:r>
                <a:r>
                  <a:rPr lang="de-DE" dirty="0"/>
                  <a:t> personal </a:t>
                </a:r>
                <a:r>
                  <a:rPr lang="de-DE" dirty="0" err="1"/>
                  <a:t>status</a:t>
                </a:r>
                <a:endParaRPr lang="de-DE" dirty="0"/>
              </a:p>
              <a:p>
                <a:pPr marL="1085850" lvl="2" indent="-171450">
                  <a:buFontTx/>
                  <a:buChar char="-"/>
                </a:pPr>
                <a:r>
                  <a:rPr lang="de-DE" b="0" i="0">
                    <a:latin typeface="Cambria Math" panose="02040503050406030204" pitchFamily="18" charset="0"/>
                  </a:rPr>
                  <a:t>⇒</a:t>
                </a:r>
                <a:r>
                  <a:rPr lang="de-DE" dirty="0"/>
                  <a:t> a </a:t>
                </a:r>
                <a:r>
                  <a:rPr lang="de-DE" dirty="0" err="1"/>
                  <a:t>potentially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detrimental</a:t>
                </a:r>
                <a:r>
                  <a:rPr lang="de-DE" baseline="0" dirty="0"/>
                  <a:t>, and non-informative </a:t>
                </a:r>
                <a:r>
                  <a:rPr lang="de-DE" baseline="0" dirty="0" err="1"/>
                  <a:t>course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of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action</a:t>
                </a:r>
                <a:r>
                  <a:rPr lang="de-DE" dirty="0"/>
                  <a:t> </a:t>
                </a:r>
                <a:endParaRPr lang="en-GB" dirty="0"/>
              </a:p>
              <a:p>
                <a:pPr marL="1085850" lvl="2" indent="-171450">
                  <a:buFontTx/>
                  <a:buChar char="-"/>
                </a:pPr>
                <a:endParaRPr lang="de-DE" dirty="0"/>
              </a:p>
            </p:txBody>
          </p:sp>
        </mc:Fallback>
      </mc:AlternateContent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BCC58B-0395-45C5-B8C3-730F8424026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4093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30264"/>
            <a:ext cx="6858000" cy="1128031"/>
          </a:xfrm>
        </p:spPr>
        <p:txBody>
          <a:bodyPr anchor="b"/>
          <a:lstStyle>
            <a:lvl1pPr algn="ctr"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701796"/>
            <a:ext cx="6858000" cy="78227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6027" indent="0" algn="ctr">
              <a:buNone/>
              <a:defRPr sz="945"/>
            </a:lvl2pPr>
            <a:lvl3pPr marL="432054" indent="0" algn="ctr">
              <a:buNone/>
              <a:defRPr sz="851"/>
            </a:lvl3pPr>
            <a:lvl4pPr marL="648081" indent="0" algn="ctr">
              <a:buNone/>
              <a:defRPr sz="756"/>
            </a:lvl4pPr>
            <a:lvl5pPr marL="864108" indent="0" algn="ctr">
              <a:buNone/>
              <a:defRPr sz="756"/>
            </a:lvl5pPr>
            <a:lvl6pPr marL="1080135" indent="0" algn="ctr">
              <a:buNone/>
              <a:defRPr sz="756"/>
            </a:lvl6pPr>
            <a:lvl7pPr marL="1296162" indent="0" algn="ctr">
              <a:buNone/>
              <a:defRPr sz="756"/>
            </a:lvl7pPr>
            <a:lvl8pPr marL="1512189" indent="0" algn="ctr">
              <a:buNone/>
              <a:defRPr sz="756"/>
            </a:lvl8pPr>
            <a:lvl9pPr marL="1728216" indent="0" algn="ctr">
              <a:buNone/>
              <a:defRPr sz="75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068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1481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172505"/>
            <a:ext cx="1971675" cy="274582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72505"/>
            <a:ext cx="5800725" cy="27458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520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7579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807773"/>
            <a:ext cx="7886700" cy="1347786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2168309"/>
            <a:ext cx="7886700" cy="708769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1602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2054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3pPr>
            <a:lvl4pPr marL="648081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4pPr>
            <a:lvl5pPr marL="864108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6pPr>
            <a:lvl7pPr marL="1296162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7pPr>
            <a:lvl8pPr marL="1512189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8pPr>
            <a:lvl9pPr marL="1728216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309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862523"/>
            <a:ext cx="3886200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862523"/>
            <a:ext cx="3886200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2318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172505"/>
            <a:ext cx="7886700" cy="626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794272"/>
            <a:ext cx="3868340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183532"/>
            <a:ext cx="3868340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794272"/>
            <a:ext cx="3887391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183532"/>
            <a:ext cx="3887391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7854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241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866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16006"/>
            <a:ext cx="2949178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466513"/>
            <a:ext cx="4629150" cy="2302563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972026"/>
            <a:ext cx="2949178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34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16006"/>
            <a:ext cx="2949178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66513"/>
            <a:ext cx="4629150" cy="2302563"/>
          </a:xfrm>
        </p:spPr>
        <p:txBody>
          <a:bodyPr anchor="t"/>
          <a:lstStyle>
            <a:lvl1pPr marL="0" indent="0">
              <a:buNone/>
              <a:defRPr sz="1512"/>
            </a:lvl1pPr>
            <a:lvl2pPr marL="216027" indent="0">
              <a:buNone/>
              <a:defRPr sz="1323"/>
            </a:lvl2pPr>
            <a:lvl3pPr marL="432054" indent="0">
              <a:buNone/>
              <a:defRPr sz="1134"/>
            </a:lvl3pPr>
            <a:lvl4pPr marL="648081" indent="0">
              <a:buNone/>
              <a:defRPr sz="945"/>
            </a:lvl4pPr>
            <a:lvl5pPr marL="864108" indent="0">
              <a:buNone/>
              <a:defRPr sz="945"/>
            </a:lvl5pPr>
            <a:lvl6pPr marL="1080135" indent="0">
              <a:buNone/>
              <a:defRPr sz="945"/>
            </a:lvl6pPr>
            <a:lvl7pPr marL="1296162" indent="0">
              <a:buNone/>
              <a:defRPr sz="945"/>
            </a:lvl7pPr>
            <a:lvl8pPr marL="1512189" indent="0">
              <a:buNone/>
              <a:defRPr sz="945"/>
            </a:lvl8pPr>
            <a:lvl9pPr marL="1728216" indent="0">
              <a:buNone/>
              <a:defRPr sz="94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972026"/>
            <a:ext cx="2949178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44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72505"/>
            <a:ext cx="7886700" cy="626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862523"/>
            <a:ext cx="7886700" cy="205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3003082"/>
            <a:ext cx="2057400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06E46-6B0D-4064-9493-BFBBF0ECC1E0}" type="datetimeFigureOut">
              <a:rPr lang="en-GB" smtClean="0"/>
              <a:t>25/10/2021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3003082"/>
            <a:ext cx="3086100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3003082"/>
            <a:ext cx="2057400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2601B-5F4A-4DE4-A1EB-7966CE3A3A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134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32054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14" indent="-108014" algn="l" defTabSz="43205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68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6095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972122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9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6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3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836230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me">
            <a:extLst>
              <a:ext uri="{FF2B5EF4-FFF2-40B4-BE49-F238E27FC236}">
                <a16:creationId xmlns:a16="http://schemas.microsoft.com/office/drawing/2014/main" id="{5804D5BF-F78E-4F42-9558-9017FB0F89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874" y="353753"/>
            <a:ext cx="1910602" cy="1075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uch Regionalbahnen gehören zum ÖPNV - das eigene Auto hingegen nicht.">
            <a:extLst>
              <a:ext uri="{FF2B5EF4-FFF2-40B4-BE49-F238E27FC236}">
                <a16:creationId xmlns:a16="http://schemas.microsoft.com/office/drawing/2014/main" id="{DDCAC28F-D573-4C24-AD39-B94CB8A4D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437" y="1884502"/>
            <a:ext cx="1927380" cy="108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2858881A-332C-43CC-AFBF-42D84476D4D8}"/>
                  </a:ext>
                </a:extLst>
              </p:cNvPr>
              <p:cNvSpPr txBox="1"/>
              <p:nvPr/>
            </p:nvSpPr>
            <p:spPr>
              <a:xfrm>
                <a:off x="6537184" y="399223"/>
                <a:ext cx="2289409" cy="9771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de-DE" sz="2000" dirty="0">
                    <a:solidFill>
                      <a:schemeClr val="accent1">
                        <a:lumMod val="75000"/>
                      </a:schemeClr>
                    </a:solidFill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Übertragungsrate </a:t>
                </a:r>
                <a14:m>
                  <m:oMath xmlns:m="http://schemas.openxmlformats.org/officeDocument/2006/math">
                    <m:r>
                      <a:rPr lang="de-DE" sz="20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MU Bright" panose="02000603000000000000" pitchFamily="2" charset="0"/>
                      </a:rPr>
                      <m:t>↓</m:t>
                    </m:r>
                  </m:oMath>
                </a14:m>
                <a:endParaRPr lang="de-DE" sz="2000" dirty="0">
                  <a:solidFill>
                    <a:schemeClr val="accent1">
                      <a:lumMod val="75000"/>
                    </a:schemeClr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de-DE" sz="2000" dirty="0">
                    <a:solidFill>
                      <a:schemeClr val="accent1">
                        <a:lumMod val="75000"/>
                      </a:schemeClr>
                    </a:solidFill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Eigener Status</a:t>
                </a:r>
                <a14:m>
                  <m:oMath xmlns:m="http://schemas.openxmlformats.org/officeDocument/2006/math">
                    <m:r>
                      <a:rPr lang="de-DE" sz="2000" b="1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?</m:t>
                    </m:r>
                  </m:oMath>
                </a14:m>
                <a:endParaRPr lang="en-GB" sz="2000" b="1" dirty="0">
                  <a:solidFill>
                    <a:schemeClr val="accent1">
                      <a:lumMod val="75000"/>
                    </a:schemeClr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</p:txBody>
          </p:sp>
        </mc:Choice>
        <mc:Fallback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2858881A-332C-43CC-AFBF-42D84476D4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7184" y="399223"/>
                <a:ext cx="2289409" cy="977191"/>
              </a:xfrm>
              <a:prstGeom prst="rect">
                <a:avLst/>
              </a:prstGeom>
              <a:blipFill>
                <a:blip r:embed="rId5"/>
                <a:stretch>
                  <a:fillRect l="-2394" b="-993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14AB7166-2CC2-458B-B327-0FBF7D7A7598}"/>
                  </a:ext>
                </a:extLst>
              </p:cNvPr>
              <p:cNvSpPr txBox="1"/>
              <p:nvPr/>
            </p:nvSpPr>
            <p:spPr>
              <a:xfrm>
                <a:off x="6595690" y="1938149"/>
                <a:ext cx="2172390" cy="9771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de-DE" sz="2000" dirty="0">
                    <a:solidFill>
                      <a:schemeClr val="accent1">
                        <a:lumMod val="75000"/>
                      </a:schemeClr>
                    </a:solidFill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Übetragungsrate</a:t>
                </a:r>
                <a14:m>
                  <m:oMath xmlns:m="http://schemas.openxmlformats.org/officeDocument/2006/math">
                    <m:r>
                      <a:rPr lang="de-DE" sz="200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de-DE" sz="20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↑</m:t>
                    </m:r>
                  </m:oMath>
                </a14:m>
                <a:endParaRPr lang="de-DE" sz="2000" dirty="0">
                  <a:solidFill>
                    <a:schemeClr val="accent1">
                      <a:lumMod val="75000"/>
                    </a:schemeClr>
                  </a:solidFill>
                  <a:latin typeface="CMU Bright" panose="02000603000000000000" pitchFamily="2" charset="0"/>
                  <a:ea typeface="CMU Bright" panose="02000603000000000000" pitchFamily="2" charset="0"/>
                  <a:cs typeface="CMU Bright" panose="02000603000000000000" pitchFamily="2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de-DE" sz="2000" dirty="0">
                    <a:solidFill>
                      <a:schemeClr val="accent1">
                        <a:lumMod val="75000"/>
                      </a:schemeClr>
                    </a:solidFill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</a:rPr>
                  <a:t> Eigener Status </a:t>
                </a:r>
                <a:r>
                  <a:rPr lang="de-DE" sz="2000" dirty="0">
                    <a:solidFill>
                      <a:schemeClr val="accent1">
                        <a:lumMod val="75000"/>
                      </a:schemeClr>
                    </a:solidFill>
                    <a:latin typeface="CMU Bright" panose="02000603000000000000" pitchFamily="2" charset="0"/>
                    <a:ea typeface="CMU Bright" panose="02000603000000000000" pitchFamily="2" charset="0"/>
                    <a:cs typeface="CMU Bright" panose="02000603000000000000" pitchFamily="2" charset="0"/>
                    <a:sym typeface="Wingdings" panose="05000000000000000000" pitchFamily="2" charset="2"/>
                  </a:rPr>
                  <a:t></a:t>
                </a:r>
              </a:p>
            </p:txBody>
          </p:sp>
        </mc:Choice>
        <mc:Fallback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14AB7166-2CC2-458B-B327-0FBF7D7A75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5690" y="1938149"/>
                <a:ext cx="2172390" cy="977191"/>
              </a:xfrm>
              <a:prstGeom prst="rect">
                <a:avLst/>
              </a:prstGeom>
              <a:blipFill>
                <a:blip r:embed="rId6"/>
                <a:stretch>
                  <a:fillRect l="-2809" r="-2247" b="-1062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Grafik 3">
            <a:extLst>
              <a:ext uri="{FF2B5EF4-FFF2-40B4-BE49-F238E27FC236}">
                <a16:creationId xmlns:a16="http://schemas.microsoft.com/office/drawing/2014/main" id="{31C52568-3B71-4FA2-91BA-EC924B63104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622" y="1159006"/>
            <a:ext cx="1205316" cy="1075046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32C8768-5961-43B0-9037-75C349D7F360}"/>
              </a:ext>
            </a:extLst>
          </p:cNvPr>
          <p:cNvSpPr txBox="1"/>
          <p:nvPr/>
        </p:nvSpPr>
        <p:spPr>
          <a:xfrm>
            <a:off x="292562" y="1481087"/>
            <a:ext cx="14670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solidFill>
                  <a:srgbClr val="004C99"/>
                </a:solidFill>
                <a:latin typeface="CMU Bright" panose="02000603000000000000" pitchFamily="2" charset="0"/>
                <a:ea typeface="CMU Bright" panose="02000603000000000000" pitchFamily="2" charset="0"/>
                <a:cs typeface="CMU Bright" panose="02000603000000000000" pitchFamily="2" charset="0"/>
              </a:rPr>
              <a:t>Symptome</a:t>
            </a:r>
            <a:endParaRPr lang="en-GB" sz="2200" dirty="0">
              <a:solidFill>
                <a:srgbClr val="004C99"/>
              </a:solidFill>
              <a:latin typeface="CMU Bright" panose="02000603000000000000" pitchFamily="2" charset="0"/>
              <a:ea typeface="CMU Bright" panose="02000603000000000000" pitchFamily="2" charset="0"/>
              <a:cs typeface="CMU Bright" panose="02000603000000000000" pitchFamily="2" charset="0"/>
            </a:endParaRPr>
          </a:p>
        </p:txBody>
      </p:sp>
      <p:pic>
        <p:nvPicPr>
          <p:cNvPr id="1030" name="Picture 6" descr="Bildergebnis für corona pcr test arzt">
            <a:extLst>
              <a:ext uri="{FF2B5EF4-FFF2-40B4-BE49-F238E27FC236}">
                <a16:creationId xmlns:a16="http://schemas.microsoft.com/office/drawing/2014/main" id="{28FD4558-F739-4684-BC51-F6B470BA2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014" y="1896584"/>
            <a:ext cx="1927380" cy="108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BF03B59-7B0A-4843-BD98-A15C5360452F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971" y="1932993"/>
            <a:ext cx="816282" cy="522420"/>
          </a:xfrm>
          <a:prstGeom prst="rect">
            <a:avLst/>
          </a:prstGeom>
        </p:spPr>
      </p:pic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1B19E926-78A5-4261-9ADC-1A9237A01C3E}"/>
              </a:ext>
            </a:extLst>
          </p:cNvPr>
          <p:cNvCxnSpPr>
            <a:cxnSpLocks/>
          </p:cNvCxnSpPr>
          <p:nvPr/>
        </p:nvCxnSpPr>
        <p:spPr>
          <a:xfrm flipV="1">
            <a:off x="1683488" y="891277"/>
            <a:ext cx="315606" cy="32001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38F37608-D892-4667-AF2A-ABDE4A3C9FCB}"/>
              </a:ext>
            </a:extLst>
          </p:cNvPr>
          <p:cNvCxnSpPr>
            <a:cxnSpLocks/>
          </p:cNvCxnSpPr>
          <p:nvPr/>
        </p:nvCxnSpPr>
        <p:spPr>
          <a:xfrm>
            <a:off x="1683488" y="2136140"/>
            <a:ext cx="315606" cy="32001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2309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169</Words>
  <Application>Microsoft Office PowerPoint</Application>
  <PresentationFormat>Custom</PresentationFormat>
  <Paragraphs>27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CMU Bright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17</cp:revision>
  <dcterms:created xsi:type="dcterms:W3CDTF">2021-02-04T05:23:39Z</dcterms:created>
  <dcterms:modified xsi:type="dcterms:W3CDTF">2021-10-25T13:35:36Z</dcterms:modified>
</cp:coreProperties>
</file>