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6" r:id="rId2"/>
  </p:sldIdLst>
  <p:sldSz cx="7199313" cy="5400675"/>
  <p:notesSz cx="6858000" cy="9144000"/>
  <p:defaultTextStyle>
    <a:defPPr>
      <a:defRPr lang="en-US"/>
    </a:defPPr>
    <a:lvl1pPr marL="0" algn="l" defTabSz="719999" rtl="0" eaLnBrk="1" latinLnBrk="0" hangingPunct="1">
      <a:defRPr sz="1417" kern="1200">
        <a:solidFill>
          <a:schemeClr val="tx1"/>
        </a:solidFill>
        <a:latin typeface="+mn-lt"/>
        <a:ea typeface="+mn-ea"/>
        <a:cs typeface="+mn-cs"/>
      </a:defRPr>
    </a:lvl1pPr>
    <a:lvl2pPr marL="359999" algn="l" defTabSz="719999" rtl="0" eaLnBrk="1" latinLnBrk="0" hangingPunct="1">
      <a:defRPr sz="1417" kern="1200">
        <a:solidFill>
          <a:schemeClr val="tx1"/>
        </a:solidFill>
        <a:latin typeface="+mn-lt"/>
        <a:ea typeface="+mn-ea"/>
        <a:cs typeface="+mn-cs"/>
      </a:defRPr>
    </a:lvl2pPr>
    <a:lvl3pPr marL="719999" algn="l" defTabSz="719999" rtl="0" eaLnBrk="1" latinLnBrk="0" hangingPunct="1">
      <a:defRPr sz="1417" kern="1200">
        <a:solidFill>
          <a:schemeClr val="tx1"/>
        </a:solidFill>
        <a:latin typeface="+mn-lt"/>
        <a:ea typeface="+mn-ea"/>
        <a:cs typeface="+mn-cs"/>
      </a:defRPr>
    </a:lvl3pPr>
    <a:lvl4pPr marL="1079998" algn="l" defTabSz="719999" rtl="0" eaLnBrk="1" latinLnBrk="0" hangingPunct="1">
      <a:defRPr sz="1417" kern="1200">
        <a:solidFill>
          <a:schemeClr val="tx1"/>
        </a:solidFill>
        <a:latin typeface="+mn-lt"/>
        <a:ea typeface="+mn-ea"/>
        <a:cs typeface="+mn-cs"/>
      </a:defRPr>
    </a:lvl4pPr>
    <a:lvl5pPr marL="1439997" algn="l" defTabSz="719999" rtl="0" eaLnBrk="1" latinLnBrk="0" hangingPunct="1">
      <a:defRPr sz="1417" kern="1200">
        <a:solidFill>
          <a:schemeClr val="tx1"/>
        </a:solidFill>
        <a:latin typeface="+mn-lt"/>
        <a:ea typeface="+mn-ea"/>
        <a:cs typeface="+mn-cs"/>
      </a:defRPr>
    </a:lvl5pPr>
    <a:lvl6pPr marL="1799996" algn="l" defTabSz="719999" rtl="0" eaLnBrk="1" latinLnBrk="0" hangingPunct="1">
      <a:defRPr sz="1417" kern="1200">
        <a:solidFill>
          <a:schemeClr val="tx1"/>
        </a:solidFill>
        <a:latin typeface="+mn-lt"/>
        <a:ea typeface="+mn-ea"/>
        <a:cs typeface="+mn-cs"/>
      </a:defRPr>
    </a:lvl6pPr>
    <a:lvl7pPr marL="2159996" algn="l" defTabSz="719999" rtl="0" eaLnBrk="1" latinLnBrk="0" hangingPunct="1">
      <a:defRPr sz="1417" kern="1200">
        <a:solidFill>
          <a:schemeClr val="tx1"/>
        </a:solidFill>
        <a:latin typeface="+mn-lt"/>
        <a:ea typeface="+mn-ea"/>
        <a:cs typeface="+mn-cs"/>
      </a:defRPr>
    </a:lvl7pPr>
    <a:lvl8pPr marL="2519995" algn="l" defTabSz="719999" rtl="0" eaLnBrk="1" latinLnBrk="0" hangingPunct="1">
      <a:defRPr sz="1417" kern="1200">
        <a:solidFill>
          <a:schemeClr val="tx1"/>
        </a:solidFill>
        <a:latin typeface="+mn-lt"/>
        <a:ea typeface="+mn-ea"/>
        <a:cs typeface="+mn-cs"/>
      </a:defRPr>
    </a:lvl8pPr>
    <a:lvl9pPr marL="2879994" algn="l" defTabSz="719999" rtl="0" eaLnBrk="1" latinLnBrk="0" hangingPunct="1">
      <a:defRPr sz="141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1" userDrawn="1">
          <p15:clr>
            <a:srgbClr val="A4A3A4"/>
          </p15:clr>
        </p15:guide>
        <p15:guide id="2" pos="22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12" autoAdjust="0"/>
    <p:restoredTop sz="94660"/>
  </p:normalViewPr>
  <p:slideViewPr>
    <p:cSldViewPr snapToGrid="0">
      <p:cViewPr varScale="1">
        <p:scale>
          <a:sx n="193" d="100"/>
          <a:sy n="193" d="100"/>
        </p:scale>
        <p:origin x="2220" y="138"/>
      </p:cViewPr>
      <p:guideLst>
        <p:guide orient="horz" pos="1701"/>
        <p:guide pos="22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20ACD-0AA8-43CE-8033-39250CB2402D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18796-5A44-49DC-81F5-93B9167A590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282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9999" rtl="0" eaLnBrk="1" latinLnBrk="0" hangingPunct="1">
      <a:defRPr sz="945" kern="1200">
        <a:solidFill>
          <a:schemeClr val="tx1"/>
        </a:solidFill>
        <a:latin typeface="+mn-lt"/>
        <a:ea typeface="+mn-ea"/>
        <a:cs typeface="+mn-cs"/>
      </a:defRPr>
    </a:lvl1pPr>
    <a:lvl2pPr marL="359999" algn="l" defTabSz="719999" rtl="0" eaLnBrk="1" latinLnBrk="0" hangingPunct="1">
      <a:defRPr sz="945" kern="1200">
        <a:solidFill>
          <a:schemeClr val="tx1"/>
        </a:solidFill>
        <a:latin typeface="+mn-lt"/>
        <a:ea typeface="+mn-ea"/>
        <a:cs typeface="+mn-cs"/>
      </a:defRPr>
    </a:lvl2pPr>
    <a:lvl3pPr marL="719999" algn="l" defTabSz="719999" rtl="0" eaLnBrk="1" latinLnBrk="0" hangingPunct="1">
      <a:defRPr sz="945" kern="1200">
        <a:solidFill>
          <a:schemeClr val="tx1"/>
        </a:solidFill>
        <a:latin typeface="+mn-lt"/>
        <a:ea typeface="+mn-ea"/>
        <a:cs typeface="+mn-cs"/>
      </a:defRPr>
    </a:lvl3pPr>
    <a:lvl4pPr marL="1079998" algn="l" defTabSz="719999" rtl="0" eaLnBrk="1" latinLnBrk="0" hangingPunct="1">
      <a:defRPr sz="945" kern="1200">
        <a:solidFill>
          <a:schemeClr val="tx1"/>
        </a:solidFill>
        <a:latin typeface="+mn-lt"/>
        <a:ea typeface="+mn-ea"/>
        <a:cs typeface="+mn-cs"/>
      </a:defRPr>
    </a:lvl4pPr>
    <a:lvl5pPr marL="1439997" algn="l" defTabSz="719999" rtl="0" eaLnBrk="1" latinLnBrk="0" hangingPunct="1">
      <a:defRPr sz="945" kern="1200">
        <a:solidFill>
          <a:schemeClr val="tx1"/>
        </a:solidFill>
        <a:latin typeface="+mn-lt"/>
        <a:ea typeface="+mn-ea"/>
        <a:cs typeface="+mn-cs"/>
      </a:defRPr>
    </a:lvl5pPr>
    <a:lvl6pPr marL="1799996" algn="l" defTabSz="719999" rtl="0" eaLnBrk="1" latinLnBrk="0" hangingPunct="1">
      <a:defRPr sz="945" kern="1200">
        <a:solidFill>
          <a:schemeClr val="tx1"/>
        </a:solidFill>
        <a:latin typeface="+mn-lt"/>
        <a:ea typeface="+mn-ea"/>
        <a:cs typeface="+mn-cs"/>
      </a:defRPr>
    </a:lvl6pPr>
    <a:lvl7pPr marL="2159996" algn="l" defTabSz="719999" rtl="0" eaLnBrk="1" latinLnBrk="0" hangingPunct="1">
      <a:defRPr sz="945" kern="1200">
        <a:solidFill>
          <a:schemeClr val="tx1"/>
        </a:solidFill>
        <a:latin typeface="+mn-lt"/>
        <a:ea typeface="+mn-ea"/>
        <a:cs typeface="+mn-cs"/>
      </a:defRPr>
    </a:lvl7pPr>
    <a:lvl8pPr marL="2519995" algn="l" defTabSz="719999" rtl="0" eaLnBrk="1" latinLnBrk="0" hangingPunct="1">
      <a:defRPr sz="945" kern="1200">
        <a:solidFill>
          <a:schemeClr val="tx1"/>
        </a:solidFill>
        <a:latin typeface="+mn-lt"/>
        <a:ea typeface="+mn-ea"/>
        <a:cs typeface="+mn-cs"/>
      </a:defRPr>
    </a:lvl8pPr>
    <a:lvl9pPr marL="2879994" algn="l" defTabSz="719999" rtl="0" eaLnBrk="1" latinLnBrk="0" hangingPunct="1">
      <a:defRPr sz="94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39949" y="1677710"/>
            <a:ext cx="6119416" cy="1157645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79897" y="3060382"/>
            <a:ext cx="5039519" cy="138017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21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25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5219502" y="216278"/>
            <a:ext cx="1619845" cy="4608076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59966" y="216278"/>
            <a:ext cx="4739548" cy="4608076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95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8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8696" y="3470434"/>
            <a:ext cx="6119416" cy="107263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68696" y="2289037"/>
            <a:ext cx="6119416" cy="118139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75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59965" y="1260158"/>
            <a:ext cx="3179697" cy="35641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659651" y="1260158"/>
            <a:ext cx="3179697" cy="35641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35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59966" y="1208901"/>
            <a:ext cx="3180947" cy="5038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59966" y="1712714"/>
            <a:ext cx="3180947" cy="31116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3657152" y="1208901"/>
            <a:ext cx="3182196" cy="5038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3657152" y="1712714"/>
            <a:ext cx="3182196" cy="31116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01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38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9966" y="215027"/>
            <a:ext cx="2368524" cy="91511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814731" y="215028"/>
            <a:ext cx="4024616" cy="460932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59966" y="1130142"/>
            <a:ext cx="2368524" cy="3694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83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1116" y="3780473"/>
            <a:ext cx="4319588" cy="446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411116" y="482560"/>
            <a:ext cx="4319588" cy="3240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411116" y="4226779"/>
            <a:ext cx="4319588" cy="63382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69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59966" y="216277"/>
            <a:ext cx="6479382" cy="900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59966" y="1260158"/>
            <a:ext cx="6479382" cy="3564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59966" y="5005626"/>
            <a:ext cx="167984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9766" y="5005626"/>
            <a:ext cx="2279782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5159508" y="5005626"/>
            <a:ext cx="167984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088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99410530-6A50-4252-86D1-428F7BA5DFA4}"/>
              </a:ext>
            </a:extLst>
          </p:cNvPr>
          <p:cNvGrpSpPr/>
          <p:nvPr/>
        </p:nvGrpSpPr>
        <p:grpSpPr>
          <a:xfrm>
            <a:off x="131120" y="254604"/>
            <a:ext cx="6766458" cy="4891465"/>
            <a:chOff x="2034084" y="1739015"/>
            <a:chExt cx="6766458" cy="489146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" name="Rechteck 5"/>
                <p:cNvSpPr/>
                <p:nvPr/>
              </p:nvSpPr>
              <p:spPr>
                <a:xfrm>
                  <a:off x="2427579" y="6137525"/>
                  <a:ext cx="6372963" cy="49295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func>
                        <m:funcPr>
                          <m:ctrlPr>
                            <a:rPr lang="de-DE" sz="16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de-DE" sz="1600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de-DE" sz="160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𝜉</m:t>
                              </m:r>
                            </m:lim>
                          </m:limLow>
                        </m:fName>
                        <m:e>
                          <m:func>
                            <m:funcPr>
                              <m:ctrlPr>
                                <a:rPr lang="de-DE" sz="16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f>
                                <m:fPr>
                                  <m:ctrlP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sSubSup>
                                <m:sSubSupPr>
                                  <m:ctrlP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d>
                                    <m:dPr>
                                      <m:begChr m:val="‖"/>
                                      <m:endChr m:val="‖"/>
                                      <m:ctrlPr>
                                        <a:rPr lang="de-DE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de-DE" sz="1600" i="1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fName>
                            <m:e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  <m:nary>
                                <m:naryPr>
                                  <m:chr m:val="∑"/>
                                  <m:ctrlP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Sup>
                                    <m:sSubSupPr>
                                      <m:ctrlPr>
                                        <a:rPr lang="de-DE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de-DE" sz="1600" i="1">
                                          <a:latin typeface="Cambria Math" panose="02040503050406030204" pitchFamily="18" charset="0"/>
                                        </a:rPr>
                                        <m:t>𝜉</m:t>
                                      </m:r>
                                    </m:e>
                                    <m:sub>
                                      <m:r>
                                        <a:rPr lang="de-DE" sz="16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  <m:sup>
                                      <m:r>
                                        <a:rPr lang="de-DE" sz="16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p>
                                  </m:sSubSup>
                                </m:e>
                              </m:nary>
                            </m:e>
                          </m:func>
                        </m:e>
                      </m:func>
                    </m:oMath>
                  </a14:m>
                  <a:r>
                    <a:rPr lang="en-US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u. d. </a:t>
                  </a:r>
                  <a:r>
                    <a:rPr lang="en-US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Nbg</a:t>
                  </a:r>
                  <a:r>
                    <a:rPr lang="en-US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.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de-DE" sz="1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  <m:d>
                        <m:dPr>
                          <m:ctrlPr>
                            <a:rPr lang="de-DE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de-DE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p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p>
                          <m:sSup>
                            <m:sSupPr>
                              <m:ctrlPr>
                                <a:rPr lang="de-DE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de-DE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de-DE" sz="1600" i="1">
                          <a:latin typeface="Cambria Math" panose="02040503050406030204" pitchFamily="18" charset="0"/>
                        </a:rPr>
                        <m:t>≥1−</m:t>
                      </m:r>
                      <m:sSub>
                        <m:sSubPr>
                          <m:ctrlPr>
                            <a:rPr lang="de-DE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𝜉</m:t>
                          </m:r>
                        </m:e>
                        <m:sub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de-DE" sz="1600" i="1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de-DE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𝜉</m:t>
                          </m:r>
                        </m:e>
                        <m:sub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de-DE" sz="1600" i="1">
                          <a:latin typeface="Cambria Math" panose="02040503050406030204" pitchFamily="18" charset="0"/>
                        </a:rPr>
                        <m:t>≥0</m:t>
                      </m:r>
                    </m:oMath>
                  </a14:m>
                  <a:r>
                    <a:rPr lang="en-US" sz="1600" dirty="0">
                      <a:latin typeface="+mj-lt"/>
                    </a:rPr>
                    <a:t>  </a:t>
                  </a:r>
                </a:p>
              </p:txBody>
            </p:sp>
          </mc:Choice>
          <mc:Fallback>
            <p:sp>
              <p:nvSpPr>
                <p:cNvPr id="6" name="Rechteck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27579" y="6137525"/>
                  <a:ext cx="6372963" cy="492955"/>
                </a:xfrm>
                <a:prstGeom prst="rect">
                  <a:avLst/>
                </a:prstGeom>
                <a:blipFill>
                  <a:blip r:embed="rId2"/>
                  <a:stretch>
                    <a:fillRect t="-64198" b="-96296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Rechteck 6"/>
            <p:cNvSpPr/>
            <p:nvPr/>
          </p:nvSpPr>
          <p:spPr>
            <a:xfrm>
              <a:off x="2034084" y="1739015"/>
              <a:ext cx="4819650" cy="43411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cxnSp>
          <p:nvCxnSpPr>
            <p:cNvPr id="9" name="Gerade Verbindung mit Pfeil 8"/>
            <p:cNvCxnSpPr/>
            <p:nvPr/>
          </p:nvCxnSpPr>
          <p:spPr>
            <a:xfrm flipV="1">
              <a:off x="2756961" y="1965353"/>
              <a:ext cx="0" cy="3664521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mit Pfeil 9"/>
            <p:cNvCxnSpPr/>
            <p:nvPr/>
          </p:nvCxnSpPr>
          <p:spPr>
            <a:xfrm>
              <a:off x="2756961" y="5629873"/>
              <a:ext cx="3915798" cy="926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Ellipse 10"/>
            <p:cNvSpPr/>
            <p:nvPr/>
          </p:nvSpPr>
          <p:spPr>
            <a:xfrm>
              <a:off x="4994070" y="2411390"/>
              <a:ext cx="131186" cy="131186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2" name="Ellipse 11"/>
            <p:cNvSpPr/>
            <p:nvPr/>
          </p:nvSpPr>
          <p:spPr>
            <a:xfrm>
              <a:off x="4331673" y="4284738"/>
              <a:ext cx="131186" cy="131186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3" name="Ellipse 12"/>
            <p:cNvSpPr/>
            <p:nvPr/>
          </p:nvSpPr>
          <p:spPr>
            <a:xfrm>
              <a:off x="5699072" y="2747244"/>
              <a:ext cx="131186" cy="131186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5" name="Ellipse 14"/>
            <p:cNvSpPr/>
            <p:nvPr/>
          </p:nvSpPr>
          <p:spPr>
            <a:xfrm>
              <a:off x="5417282" y="3422557"/>
              <a:ext cx="131186" cy="131186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6" name="Ellipse 15"/>
            <p:cNvSpPr/>
            <p:nvPr/>
          </p:nvSpPr>
          <p:spPr>
            <a:xfrm>
              <a:off x="5830258" y="3843991"/>
              <a:ext cx="131186" cy="131186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7" name="Ellipse 16"/>
            <p:cNvSpPr/>
            <p:nvPr/>
          </p:nvSpPr>
          <p:spPr>
            <a:xfrm>
              <a:off x="5548468" y="4266268"/>
              <a:ext cx="131186" cy="131186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feld 18"/>
                <p:cNvSpPr txBox="1"/>
                <p:nvPr/>
              </p:nvSpPr>
              <p:spPr>
                <a:xfrm>
                  <a:off x="4585733" y="5630799"/>
                  <a:ext cx="525016" cy="430887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2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2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de-DE" sz="2200" i="1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2200" dirty="0">
                    <a:latin typeface="+mj-lt"/>
                  </a:endParaRPr>
                </a:p>
              </p:txBody>
            </p:sp>
          </mc:Choice>
          <mc:Fallback xmlns="">
            <p:sp>
              <p:nvSpPr>
                <p:cNvPr id="19" name="Textfeld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85733" y="5630799"/>
                  <a:ext cx="525016" cy="43088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feld 19"/>
                <p:cNvSpPr txBox="1"/>
                <p:nvPr/>
              </p:nvSpPr>
              <p:spPr>
                <a:xfrm>
                  <a:off x="2257277" y="3603456"/>
                  <a:ext cx="525016" cy="430887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2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2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de-DE" sz="2200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sz="2200" dirty="0">
                    <a:latin typeface="+mj-lt"/>
                  </a:endParaRPr>
                </a:p>
              </p:txBody>
            </p:sp>
          </mc:Choice>
          <mc:Fallback xmlns="">
            <p:sp>
              <p:nvSpPr>
                <p:cNvPr id="20" name="Textfeld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57277" y="3603456"/>
                  <a:ext cx="525016" cy="430887"/>
                </a:xfrm>
                <a:prstGeom prst="rect">
                  <a:avLst/>
                </a:prstGeom>
                <a:blipFill>
                  <a:blip r:embed="rId4"/>
                  <a:stretch>
                    <a:fillRect b="-1429"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" name="Ellipse 20"/>
            <p:cNvSpPr/>
            <p:nvPr/>
          </p:nvSpPr>
          <p:spPr>
            <a:xfrm>
              <a:off x="6214868" y="5219573"/>
              <a:ext cx="131186" cy="131186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22" name="Ellipse 21"/>
            <p:cNvSpPr/>
            <p:nvPr/>
          </p:nvSpPr>
          <p:spPr>
            <a:xfrm>
              <a:off x="3178364" y="3042254"/>
              <a:ext cx="131186" cy="131186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23" name="Ellipse 22"/>
            <p:cNvSpPr/>
            <p:nvPr/>
          </p:nvSpPr>
          <p:spPr>
            <a:xfrm>
              <a:off x="3047178" y="4841296"/>
              <a:ext cx="131186" cy="131186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25" name="Ellipse 24"/>
            <p:cNvSpPr/>
            <p:nvPr/>
          </p:nvSpPr>
          <p:spPr>
            <a:xfrm>
              <a:off x="3705953" y="4749880"/>
              <a:ext cx="131186" cy="131186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26" name="Ellipse 25"/>
            <p:cNvSpPr/>
            <p:nvPr/>
          </p:nvSpPr>
          <p:spPr>
            <a:xfrm>
              <a:off x="3174985" y="4046613"/>
              <a:ext cx="131186" cy="131186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27" name="Ellipse 26"/>
            <p:cNvSpPr/>
            <p:nvPr/>
          </p:nvSpPr>
          <p:spPr>
            <a:xfrm>
              <a:off x="3409130" y="5199089"/>
              <a:ext cx="131186" cy="131186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28" name="Ellipse 27"/>
            <p:cNvSpPr/>
            <p:nvPr/>
          </p:nvSpPr>
          <p:spPr>
            <a:xfrm>
              <a:off x="4681537" y="3422556"/>
              <a:ext cx="131186" cy="131186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29" name="Ellipse 28"/>
            <p:cNvSpPr/>
            <p:nvPr/>
          </p:nvSpPr>
          <p:spPr>
            <a:xfrm>
              <a:off x="4378316" y="5153980"/>
              <a:ext cx="131186" cy="131186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grpSp>
          <p:nvGrpSpPr>
            <p:cNvPr id="51" name="Gruppieren 50"/>
            <p:cNvGrpSpPr/>
            <p:nvPr/>
          </p:nvGrpSpPr>
          <p:grpSpPr>
            <a:xfrm>
              <a:off x="2756961" y="1965353"/>
              <a:ext cx="3495275" cy="3665446"/>
              <a:chOff x="2756961" y="1965353"/>
              <a:chExt cx="3495275" cy="3665446"/>
            </a:xfrm>
          </p:grpSpPr>
          <p:cxnSp>
            <p:nvCxnSpPr>
              <p:cNvPr id="35" name="Gerade Verbindung 34"/>
              <p:cNvCxnSpPr/>
              <p:nvPr/>
            </p:nvCxnSpPr>
            <p:spPr>
              <a:xfrm>
                <a:off x="3240578" y="1965353"/>
                <a:ext cx="2373483" cy="366544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Gerade Verbindung 35"/>
              <p:cNvCxnSpPr/>
              <p:nvPr/>
            </p:nvCxnSpPr>
            <p:spPr>
              <a:xfrm>
                <a:off x="3878753" y="1993928"/>
                <a:ext cx="2373483" cy="3635945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Gerade Verbindung 36"/>
              <p:cNvCxnSpPr/>
              <p:nvPr/>
            </p:nvCxnSpPr>
            <p:spPr>
              <a:xfrm>
                <a:off x="2756961" y="2181225"/>
                <a:ext cx="2237109" cy="3448648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Ellipse 23"/>
            <p:cNvSpPr/>
            <p:nvPr/>
          </p:nvSpPr>
          <p:spPr>
            <a:xfrm>
              <a:off x="3695608" y="3686960"/>
              <a:ext cx="131186" cy="131186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grpSp>
          <p:nvGrpSpPr>
            <p:cNvPr id="52" name="Gruppieren 51"/>
            <p:cNvGrpSpPr/>
            <p:nvPr/>
          </p:nvGrpSpPr>
          <p:grpSpPr>
            <a:xfrm>
              <a:off x="3971925" y="3553743"/>
              <a:ext cx="1093569" cy="750625"/>
              <a:chOff x="3971925" y="3553743"/>
              <a:chExt cx="1093569" cy="750625"/>
            </a:xfrm>
          </p:grpSpPr>
          <p:cxnSp>
            <p:nvCxnSpPr>
              <p:cNvPr id="42" name="Gerade Verbindung mit Pfeil 41"/>
              <p:cNvCxnSpPr/>
              <p:nvPr/>
            </p:nvCxnSpPr>
            <p:spPr>
              <a:xfrm flipV="1">
                <a:off x="3971925" y="3553743"/>
                <a:ext cx="673888" cy="49287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Gerade Verbindung mit Pfeil 45"/>
              <p:cNvCxnSpPr/>
              <p:nvPr/>
            </p:nvCxnSpPr>
            <p:spPr>
              <a:xfrm flipH="1">
                <a:off x="4455895" y="3818146"/>
                <a:ext cx="609599" cy="48622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Gruppieren 52"/>
            <p:cNvGrpSpPr/>
            <p:nvPr/>
          </p:nvGrpSpPr>
          <p:grpSpPr>
            <a:xfrm>
              <a:off x="3685401" y="3195453"/>
              <a:ext cx="1989963" cy="1243098"/>
              <a:chOff x="3685401" y="3195453"/>
              <a:chExt cx="1989963" cy="1243098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47" name="Textfeld 46"/>
                  <p:cNvSpPr txBox="1"/>
                  <p:nvPr/>
                </p:nvSpPr>
                <p:spPr>
                  <a:xfrm>
                    <a:off x="3685401" y="3195453"/>
                    <a:ext cx="726801" cy="310406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𝜉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de-DE">
                              <a:latin typeface="Cambria Math" panose="02040503050406030204" pitchFamily="18" charset="0"/>
                            </a:rPr>
                            <m:t>&gt;1</m:t>
                          </m:r>
                        </m:oMath>
                      </m:oMathPara>
                    </a14:m>
                    <a:endParaRPr lang="en-US" dirty="0">
                      <a:latin typeface="+mj-lt"/>
                    </a:endParaRPr>
                  </a:p>
                </p:txBody>
              </p:sp>
            </mc:Choice>
            <mc:Fallback>
              <p:sp>
                <p:nvSpPr>
                  <p:cNvPr id="47" name="Textfeld 4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85401" y="3195453"/>
                    <a:ext cx="726801" cy="310406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7843"/>
                    </a:stretch>
                  </a:blipFill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48" name="Textfeld 47"/>
                  <p:cNvSpPr txBox="1"/>
                  <p:nvPr/>
                </p:nvSpPr>
                <p:spPr>
                  <a:xfrm>
                    <a:off x="4944395" y="4128145"/>
                    <a:ext cx="730969" cy="31040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𝜉</m:t>
                              </m:r>
                            </m:e>
                            <m:sub>
                              <m:r>
                                <a:rPr lang="de-DE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&gt;1</m:t>
                          </m:r>
                        </m:oMath>
                      </m:oMathPara>
                    </a14:m>
                    <a:endParaRPr lang="en-US" dirty="0">
                      <a:latin typeface="+mj-lt"/>
                    </a:endParaRPr>
                  </a:p>
                </p:txBody>
              </p:sp>
            </mc:Choice>
            <mc:Fallback>
              <p:sp>
                <p:nvSpPr>
                  <p:cNvPr id="48" name="Textfeld 4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44395" y="4128145"/>
                    <a:ext cx="730969" cy="310406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b="-5660"/>
                    </a:stretch>
                  </a:blipFill>
                  <a:ln>
                    <a:solidFill>
                      <a:schemeClr val="bg1"/>
                    </a:solidFill>
                  </a:ln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4" name="Ellipse 13"/>
            <p:cNvSpPr/>
            <p:nvPr/>
          </p:nvSpPr>
          <p:spPr>
            <a:xfrm>
              <a:off x="4462859" y="2948884"/>
              <a:ext cx="131186" cy="131186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8" name="Ellipse 17"/>
            <p:cNvSpPr/>
            <p:nvPr/>
          </p:nvSpPr>
          <p:spPr>
            <a:xfrm>
              <a:off x="4116864" y="2379302"/>
              <a:ext cx="131186" cy="131186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5" name="Rechteck 54"/>
                <p:cNvSpPr/>
                <p:nvPr/>
              </p:nvSpPr>
              <p:spPr>
                <a:xfrm>
                  <a:off x="5961444" y="2281859"/>
                  <a:ext cx="2722605" cy="115089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  <m:d>
                          <m:d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de-DE" sz="16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de-DE" sz="1600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p>
                                <m:r>
                                  <a:rPr lang="de-DE" sz="1600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de-DE" sz="16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de-DE" sz="16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de-DE" sz="1600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de-DE" sz="16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de-DE" sz="16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p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de-DE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1600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de-DE" sz="16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≥</m:t>
                        </m:r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de-DE" sz="1600" dirty="0">
                    <a:latin typeface="+mj-lt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i="1">
                            <a:latin typeface="Cambria Math" panose="02040503050406030204" pitchFamily="18" charset="0"/>
                            <a:ea typeface="Cambria Math"/>
                            <a:cs typeface="NexusSansPro" pitchFamily="34" charset="0"/>
                          </a:rPr>
                          <m:t>↓</m:t>
                        </m:r>
                      </m:oMath>
                    </m:oMathPara>
                  </a14:m>
                  <a:endParaRPr lang="en-US" sz="1600" dirty="0">
                    <a:latin typeface="+mj-lt"/>
                    <a:cs typeface="NexusSansPro" pitchFamily="34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  <m:d>
                          <m:d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de-DE" sz="16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de-DE" sz="1600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p>
                                <m:r>
                                  <a:rPr lang="de-DE" sz="1600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de-DE" sz="16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de-DE" sz="16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de-DE" sz="1600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de-DE" sz="16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de-DE" sz="16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p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de-DE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1600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de-DE" sz="16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≥</m:t>
                        </m:r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de-DE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𝜉</m:t>
                            </m:r>
                          </m:e>
                          <m:sub>
                            <m:r>
                              <a:rPr lang="de-DE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de-DE" sz="1600" dirty="0">
                    <a:latin typeface="+mj-lt"/>
                  </a:endParaRPr>
                </a:p>
                <a:p>
                  <a:endParaRPr lang="en-US" sz="1600" dirty="0">
                    <a:latin typeface="+mj-lt"/>
                    <a:cs typeface="NexusSansPro" pitchFamily="34" charset="0"/>
                  </a:endParaRPr>
                </a:p>
              </p:txBody>
            </p:sp>
          </mc:Choice>
          <mc:Fallback xmlns="">
            <p:sp>
              <p:nvSpPr>
                <p:cNvPr id="55" name="Rechteck 5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61444" y="2281859"/>
                  <a:ext cx="2722605" cy="1150892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37932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Microsoft Office PowerPoint</Application>
  <PresentationFormat>Benutzerdefiniert</PresentationFormat>
  <Paragraphs>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Cambria Math</vt:lpstr>
      <vt:lpstr>Times New Roman</vt:lpstr>
      <vt:lpstr>Larissa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Ostwald, Dirk</dc:creator>
  <cp:lastModifiedBy>Dirk Ostwald</cp:lastModifiedBy>
  <cp:revision>40</cp:revision>
  <dcterms:created xsi:type="dcterms:W3CDTF">2015-08-23T06:20:19Z</dcterms:created>
  <dcterms:modified xsi:type="dcterms:W3CDTF">2021-08-11T09:40:14Z</dcterms:modified>
</cp:coreProperties>
</file>