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2" r:id="rId2"/>
  </p:sldIdLst>
  <p:sldSz cx="9144000" cy="57594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8" d="100"/>
          <a:sy n="128" d="100"/>
        </p:scale>
        <p:origin x="1134" y="114"/>
      </p:cViewPr>
      <p:guideLst>
        <p:guide orient="horz" pos="181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20ACD-0AA8-43CE-8033-39250CB2402D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08025" y="685800"/>
            <a:ext cx="5441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18796-5A44-49DC-81F5-93B9167A590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28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789163"/>
            <a:ext cx="7772400" cy="123454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263689"/>
            <a:ext cx="6400800" cy="147185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21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25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30646"/>
            <a:ext cx="2057400" cy="4914197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30646"/>
            <a:ext cx="6019800" cy="4914197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95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8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700980"/>
            <a:ext cx="7772400" cy="114389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441101"/>
            <a:ext cx="7772400" cy="125987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75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343872"/>
            <a:ext cx="4038600" cy="38009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343872"/>
            <a:ext cx="4038600" cy="38009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35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89210"/>
            <a:ext cx="4040188" cy="53728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826492"/>
            <a:ext cx="4040188" cy="33183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6" y="1289210"/>
            <a:ext cx="4041775" cy="53728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6" y="1826492"/>
            <a:ext cx="4041775" cy="33183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01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8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29311"/>
            <a:ext cx="3008313" cy="9759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29312"/>
            <a:ext cx="5111750" cy="491553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1" y="1205219"/>
            <a:ext cx="3008313" cy="39396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3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031615"/>
            <a:ext cx="5486400" cy="4759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514618"/>
            <a:ext cx="5486400" cy="345567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4507570"/>
            <a:ext cx="5486400" cy="67593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69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30645"/>
            <a:ext cx="8229600" cy="959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343872"/>
            <a:ext cx="8229600" cy="3800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5338158"/>
            <a:ext cx="2133600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6F000-83F2-447C-95C5-566B8B55BA4A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5338158"/>
            <a:ext cx="2895600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5338158"/>
            <a:ext cx="2133600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CAB39-C82D-43C0-8506-9AAB71C98CA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088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.png"/><Relationship Id="rId3" Type="http://schemas.openxmlformats.org/officeDocument/2006/relationships/image" Target="../media/image2.png"/><Relationship Id="rId12" Type="http://schemas.openxmlformats.org/officeDocument/2006/relationships/image" Target="../media/image1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11" Type="http://schemas.openxmlformats.org/officeDocument/2006/relationships/image" Target="../media/image140.png"/><Relationship Id="rId5" Type="http://schemas.openxmlformats.org/officeDocument/2006/relationships/image" Target="../media/image17.png"/><Relationship Id="rId4" Type="http://schemas.openxmlformats.org/officeDocument/2006/relationships/image" Target="../media/image3.png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en 12"/>
          <p:cNvGrpSpPr/>
          <p:nvPr/>
        </p:nvGrpSpPr>
        <p:grpSpPr>
          <a:xfrm>
            <a:off x="3918602" y="681968"/>
            <a:ext cx="4146348" cy="4257764"/>
            <a:chOff x="3938907" y="1844824"/>
            <a:chExt cx="4146348" cy="425776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5" name="Textfeld 44"/>
                <p:cNvSpPr txBox="1"/>
                <p:nvPr/>
              </p:nvSpPr>
              <p:spPr>
                <a:xfrm>
                  <a:off x="3938907" y="5733256"/>
                  <a:ext cx="2778196" cy="36933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de-DE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a:rPr lang="de-DE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≔{</m:t>
                        </m:r>
                        <m:r>
                          <a:rPr lang="de-DE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sSup>
                          <m:sSupPr>
                            <m:ctrlPr>
                              <a:rPr lang="de-DE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ℝ</m:t>
                            </m:r>
                          </m:e>
                          <m:sup>
                            <m:r>
                              <a:rPr lang="de-DE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de-DE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de-DE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de-DE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de-DE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&lt;0}</m:t>
                        </m:r>
                      </m:oMath>
                    </m:oMathPara>
                  </a14:m>
                  <a:endParaRPr lang="en-US" dirty="0">
                    <a:solidFill>
                      <a:srgbClr val="FF0000"/>
                    </a:solidFill>
                    <a:latin typeface="+mj-lt"/>
                  </a:endParaRPr>
                </a:p>
              </p:txBody>
            </p:sp>
          </mc:Choice>
          <mc:Fallback>
            <p:sp>
              <p:nvSpPr>
                <p:cNvPr id="45" name="Textfeld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38907" y="5733256"/>
                  <a:ext cx="2778196" cy="369332"/>
                </a:xfrm>
                <a:prstGeom prst="rect">
                  <a:avLst/>
                </a:prstGeom>
                <a:blipFill>
                  <a:blip r:embed="rId2"/>
                  <a:stretch>
                    <a:fillRect b="-16667"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6" name="Textfeld 45"/>
                <p:cNvSpPr txBox="1"/>
                <p:nvPr/>
              </p:nvSpPr>
              <p:spPr>
                <a:xfrm>
                  <a:off x="5307059" y="1844824"/>
                  <a:ext cx="2778196" cy="36933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≔{</m:t>
                        </m:r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∈</m:t>
                        </m:r>
                        <m:sSup>
                          <m:sSupPr>
                            <m:ctrlPr>
                              <a:rPr lang="de-DE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ℝ</m:t>
                            </m:r>
                          </m:e>
                          <m:sup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de-DE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de-DE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≥0}</m:t>
                        </m:r>
                      </m:oMath>
                    </m:oMathPara>
                  </a14:m>
                  <a:endParaRPr lang="en-US" dirty="0">
                    <a:solidFill>
                      <a:srgbClr val="0070C0"/>
                    </a:solidFill>
                    <a:latin typeface="+mj-lt"/>
                  </a:endParaRPr>
                </a:p>
              </p:txBody>
            </p:sp>
          </mc:Choice>
          <mc:Fallback>
            <p:sp>
              <p:nvSpPr>
                <p:cNvPr id="46" name="Textfeld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07059" y="1844824"/>
                  <a:ext cx="2778196" cy="369332"/>
                </a:xfrm>
                <a:prstGeom prst="rect">
                  <a:avLst/>
                </a:prstGeom>
                <a:blipFill>
                  <a:blip r:embed="rId3"/>
                  <a:stretch>
                    <a:fillRect b="-16667"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7" name="Gruppieren 16"/>
          <p:cNvGrpSpPr/>
          <p:nvPr/>
        </p:nvGrpSpPr>
        <p:grpSpPr>
          <a:xfrm>
            <a:off x="6294019" y="2931862"/>
            <a:ext cx="2849981" cy="369332"/>
            <a:chOff x="6314323" y="4094718"/>
            <a:chExt cx="2849981" cy="36933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4" name="Textfeld 43"/>
                <p:cNvSpPr txBox="1"/>
                <p:nvPr/>
              </p:nvSpPr>
              <p:spPr>
                <a:xfrm>
                  <a:off x="6659003" y="4094718"/>
                  <a:ext cx="2505301" cy="36933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𝐻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≔{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∈</m:t>
                        </m:r>
                        <m:sSup>
                          <m:sSup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ℝ</m:t>
                            </m:r>
                          </m:e>
                          <m:sup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de-DE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de-DE" i="1">
                            <a:latin typeface="Cambria Math" panose="02040503050406030204" pitchFamily="18" charset="0"/>
                          </a:rPr>
                          <m:t>=0}</m:t>
                        </m:r>
                      </m:oMath>
                    </m:oMathPara>
                  </a14:m>
                  <a:endParaRPr lang="en-US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44" name="Textfeld 4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59003" y="4094718"/>
                  <a:ext cx="2505301" cy="369332"/>
                </a:xfrm>
                <a:prstGeom prst="rect">
                  <a:avLst/>
                </a:prstGeom>
                <a:blipFill>
                  <a:blip r:embed="rId4"/>
                  <a:stretch>
                    <a:fillRect r="-973" b="-14754"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8" name="Gerade Verbindung mit Pfeil 47"/>
            <p:cNvCxnSpPr/>
            <p:nvPr/>
          </p:nvCxnSpPr>
          <p:spPr>
            <a:xfrm flipH="1">
              <a:off x="6314323" y="4291935"/>
              <a:ext cx="34506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uppieren 5"/>
          <p:cNvGrpSpPr/>
          <p:nvPr/>
        </p:nvGrpSpPr>
        <p:grpSpPr>
          <a:xfrm>
            <a:off x="273841" y="1299813"/>
            <a:ext cx="3125727" cy="1262023"/>
            <a:chOff x="294145" y="2492896"/>
            <a:chExt cx="3125727" cy="126202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feld 42"/>
                <p:cNvSpPr txBox="1"/>
                <p:nvPr/>
              </p:nvSpPr>
              <p:spPr>
                <a:xfrm>
                  <a:off x="1317923" y="2492896"/>
                  <a:ext cx="987130" cy="40011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≔2</m:t>
                        </m:r>
                      </m:oMath>
                    </m:oMathPara>
                  </a14:m>
                  <a:endParaRPr lang="en-US" sz="2000" dirty="0"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43" name="Textfeld 4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17923" y="2492896"/>
                  <a:ext cx="987130" cy="40011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Rechteck 2"/>
                <p:cNvSpPr/>
                <p:nvPr/>
              </p:nvSpPr>
              <p:spPr>
                <a:xfrm>
                  <a:off x="294145" y="3140968"/>
                  <a:ext cx="3125727" cy="61395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⇒</m:t>
                        </m:r>
                        <m:sSup>
                          <m:sSup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d>
                              <m:d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p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de-DE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sup>
                                </m:sSubSup>
                                <m:r>
                                  <a:rPr lang="de-DE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Sup>
                                  <m:sSubSupPr>
                                    <m:ctrlP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de-DE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sup>
                                </m:sSubSup>
                              </m:e>
                            </m:d>
                          </m:e>
                          <m:sup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∈</m:t>
                        </m:r>
                        <m:sSup>
                          <m:sSupPr>
                            <m:ctrlPr>
                              <a:rPr lang="de-DE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ℝ</m:t>
                            </m:r>
                          </m:e>
                          <m:sup>
                            <m:r>
                              <a:rPr lang="de-DE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n-US" sz="2000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3" name="Rechteck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4145" y="3140968"/>
                  <a:ext cx="3125727" cy="61395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Gruppieren 24"/>
          <p:cNvGrpSpPr/>
          <p:nvPr/>
        </p:nvGrpSpPr>
        <p:grpSpPr>
          <a:xfrm>
            <a:off x="3399568" y="681968"/>
            <a:ext cx="4767507" cy="4752528"/>
            <a:chOff x="3419872" y="1844824"/>
            <a:chExt cx="4767507" cy="4752528"/>
          </a:xfrm>
        </p:grpSpPr>
        <p:cxnSp>
          <p:nvCxnSpPr>
            <p:cNvPr id="5" name="Gerade Verbindung mit Pfeil 4"/>
            <p:cNvCxnSpPr/>
            <p:nvPr/>
          </p:nvCxnSpPr>
          <p:spPr>
            <a:xfrm flipV="1">
              <a:off x="3938907" y="1844824"/>
              <a:ext cx="0" cy="432048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mit Pfeil 7"/>
            <p:cNvCxnSpPr/>
            <p:nvPr/>
          </p:nvCxnSpPr>
          <p:spPr>
            <a:xfrm>
              <a:off x="3938907" y="6165304"/>
              <a:ext cx="424847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Ellipse 8"/>
            <p:cNvSpPr/>
            <p:nvPr/>
          </p:nvSpPr>
          <p:spPr>
            <a:xfrm>
              <a:off x="6434656" y="2400419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1" name="Ellipse 20"/>
            <p:cNvSpPr/>
            <p:nvPr/>
          </p:nvSpPr>
          <p:spPr>
            <a:xfrm>
              <a:off x="6033372" y="3293497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2" name="Ellipse 21"/>
            <p:cNvSpPr/>
            <p:nvPr/>
          </p:nvSpPr>
          <p:spPr>
            <a:xfrm>
              <a:off x="7605417" y="2797696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3" name="Ellipse 22"/>
            <p:cNvSpPr/>
            <p:nvPr/>
          </p:nvSpPr>
          <p:spPr>
            <a:xfrm>
              <a:off x="6960825" y="2945841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4" name="Ellipse 23"/>
            <p:cNvSpPr/>
            <p:nvPr/>
          </p:nvSpPr>
          <p:spPr>
            <a:xfrm>
              <a:off x="6743868" y="3663524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7" name="Ellipse 26"/>
            <p:cNvSpPr/>
            <p:nvPr/>
          </p:nvSpPr>
          <p:spPr>
            <a:xfrm>
              <a:off x="7635187" y="3811457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8" name="Ellipse 27"/>
            <p:cNvSpPr/>
            <p:nvPr/>
          </p:nvSpPr>
          <p:spPr>
            <a:xfrm>
              <a:off x="7129802" y="4737461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9" name="Ellipse 28"/>
            <p:cNvSpPr/>
            <p:nvPr/>
          </p:nvSpPr>
          <p:spPr>
            <a:xfrm>
              <a:off x="5735572" y="2567340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cxnSp>
          <p:nvCxnSpPr>
            <p:cNvPr id="31" name="Gerade Verbindung 30"/>
            <p:cNvCxnSpPr/>
            <p:nvPr/>
          </p:nvCxnSpPr>
          <p:spPr>
            <a:xfrm>
              <a:off x="4298947" y="1844824"/>
              <a:ext cx="3512563" cy="432048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feld 33"/>
                <p:cNvSpPr txBox="1"/>
                <p:nvPr/>
              </p:nvSpPr>
              <p:spPr>
                <a:xfrm>
                  <a:off x="5861657" y="6166465"/>
                  <a:ext cx="520527" cy="43088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2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200" dirty="0"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34" name="Textfeld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61657" y="6166465"/>
                  <a:ext cx="520527" cy="430887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feld 34"/>
                <p:cNvSpPr txBox="1"/>
                <p:nvPr/>
              </p:nvSpPr>
              <p:spPr>
                <a:xfrm>
                  <a:off x="3419872" y="3863370"/>
                  <a:ext cx="527067" cy="43088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2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2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200" dirty="0">
                    <a:latin typeface="+mj-lt"/>
                  </a:endParaRPr>
                </a:p>
              </p:txBody>
            </p:sp>
          </mc:Choice>
          <mc:Fallback xmlns="">
            <p:sp>
              <p:nvSpPr>
                <p:cNvPr id="35" name="Textfeld 3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19872" y="3863370"/>
                  <a:ext cx="527067" cy="430887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b="-1429"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Ellipse 49"/>
            <p:cNvSpPr/>
            <p:nvPr/>
          </p:nvSpPr>
          <p:spPr>
            <a:xfrm>
              <a:off x="7713761" y="5039435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49" name="Ellipse 48"/>
            <p:cNvSpPr/>
            <p:nvPr/>
          </p:nvSpPr>
          <p:spPr>
            <a:xfrm>
              <a:off x="4216704" y="3058725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51" name="Ellipse 50"/>
            <p:cNvSpPr/>
            <p:nvPr/>
          </p:nvSpPr>
          <p:spPr>
            <a:xfrm>
              <a:off x="4302791" y="5176560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52" name="Ellipse 51"/>
            <p:cNvSpPr/>
            <p:nvPr/>
          </p:nvSpPr>
          <p:spPr>
            <a:xfrm>
              <a:off x="4963277" y="4655218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53" name="Ellipse 52"/>
            <p:cNvSpPr/>
            <p:nvPr/>
          </p:nvSpPr>
          <p:spPr>
            <a:xfrm>
              <a:off x="4889281" y="3672676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54" name="Ellipse 53"/>
            <p:cNvSpPr/>
            <p:nvPr/>
          </p:nvSpPr>
          <p:spPr>
            <a:xfrm>
              <a:off x="5175915" y="5358587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55" name="Ellipse 54"/>
            <p:cNvSpPr/>
            <p:nvPr/>
          </p:nvSpPr>
          <p:spPr>
            <a:xfrm>
              <a:off x="4463040" y="4180160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56" name="Ellipse 55"/>
            <p:cNvSpPr/>
            <p:nvPr/>
          </p:nvSpPr>
          <p:spPr>
            <a:xfrm>
              <a:off x="5898658" y="4955021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57" name="Ellipse 56"/>
            <p:cNvSpPr/>
            <p:nvPr/>
          </p:nvSpPr>
          <p:spPr>
            <a:xfrm>
              <a:off x="5504315" y="4012475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58" name="Ellipse 57"/>
            <p:cNvSpPr/>
            <p:nvPr/>
          </p:nvSpPr>
          <p:spPr>
            <a:xfrm>
              <a:off x="6422213" y="5226425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623887" y="2955997"/>
            <a:ext cx="2303430" cy="1252783"/>
            <a:chOff x="644192" y="4149080"/>
            <a:chExt cx="2303430" cy="125278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7" name="Textfeld 36"/>
                <p:cNvSpPr txBox="1"/>
                <p:nvPr/>
              </p:nvSpPr>
              <p:spPr>
                <a:xfrm>
                  <a:off x="833829" y="4149080"/>
                  <a:ext cx="2101409" cy="41293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de-DE" sz="2000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a14:m>
                  <a:r>
                    <a:rPr lang="en-US" sz="2000" dirty="0">
                      <a:latin typeface="+mj-lt"/>
                    </a:rPr>
                    <a:t> mit</a:t>
                  </a:r>
                  <a:r>
                    <a:rPr lang="de-DE" sz="2000" dirty="0">
                      <a:latin typeface="+mj-lt"/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de-DE" sz="2000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r>
                        <a:rPr lang="de-DE" sz="2000" i="1" dirty="0">
                          <a:latin typeface="Cambria Math" panose="02040503050406030204" pitchFamily="18" charset="0"/>
                        </a:rPr>
                        <m:t>=−1</m:t>
                      </m:r>
                    </m:oMath>
                  </a14:m>
                  <a:endParaRPr lang="en-US" sz="2000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37" name="Textfeld 3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3829" y="4149080"/>
                  <a:ext cx="2101409" cy="412934"/>
                </a:xfrm>
                <a:prstGeom prst="rect">
                  <a:avLst/>
                </a:prstGeom>
                <a:blipFill>
                  <a:blip r:embed="rId13"/>
                  <a:stretch>
                    <a:fillRect t="-5882" b="-25000"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9" name="Textfeld 38"/>
                <p:cNvSpPr txBox="1"/>
                <p:nvPr/>
              </p:nvSpPr>
              <p:spPr>
                <a:xfrm>
                  <a:off x="846213" y="4988929"/>
                  <a:ext cx="2101409" cy="412934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p>
                        <m:sSupPr>
                          <m:ctrlPr>
                            <a:rPr lang="de-DE" sz="2000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a14:m>
                  <a:r>
                    <a:rPr lang="en-US" sz="2000" dirty="0">
                      <a:latin typeface="+mj-lt"/>
                    </a:rPr>
                    <a:t> mit</a:t>
                  </a:r>
                  <a:r>
                    <a:rPr lang="de-DE" sz="2000" dirty="0">
                      <a:latin typeface="+mj-lt"/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de-DE" sz="2000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DE" sz="2000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r>
                        <a:rPr lang="de-DE" sz="2000" i="1" dirty="0">
                          <a:latin typeface="Cambria Math" panose="02040503050406030204" pitchFamily="18" charset="0"/>
                        </a:rPr>
                        <m:t>=+1</m:t>
                      </m:r>
                    </m:oMath>
                  </a14:m>
                  <a:endParaRPr lang="en-US" sz="2000" dirty="0">
                    <a:latin typeface="+mj-lt"/>
                  </a:endParaRPr>
                </a:p>
              </p:txBody>
            </p:sp>
          </mc:Choice>
          <mc:Fallback>
            <p:sp>
              <p:nvSpPr>
                <p:cNvPr id="39" name="Textfeld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6213" y="4988929"/>
                  <a:ext cx="2101409" cy="412934"/>
                </a:xfrm>
                <a:prstGeom prst="rect">
                  <a:avLst/>
                </a:prstGeom>
                <a:blipFill>
                  <a:blip r:embed="rId14"/>
                  <a:stretch>
                    <a:fillRect t="-5970" b="-26866"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9" name="Ellipse 58"/>
            <p:cNvSpPr/>
            <p:nvPr/>
          </p:nvSpPr>
          <p:spPr>
            <a:xfrm>
              <a:off x="651910" y="4284712"/>
              <a:ext cx="164485" cy="1644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60" name="Ellipse 59"/>
            <p:cNvSpPr/>
            <p:nvPr/>
          </p:nvSpPr>
          <p:spPr>
            <a:xfrm>
              <a:off x="644192" y="5125132"/>
              <a:ext cx="164485" cy="164485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038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Microsoft Office PowerPoint</Application>
  <PresentationFormat>Benutzerdefiniert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Cambria Math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Ostwald, Dirk</dc:creator>
  <cp:lastModifiedBy>Dirk Ostwald</cp:lastModifiedBy>
  <cp:revision>38</cp:revision>
  <dcterms:created xsi:type="dcterms:W3CDTF">2015-08-23T06:20:19Z</dcterms:created>
  <dcterms:modified xsi:type="dcterms:W3CDTF">2021-08-10T05:11:28Z</dcterms:modified>
</cp:coreProperties>
</file>